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60" r:id="rId3"/>
    <p:sldId id="275" r:id="rId4"/>
    <p:sldId id="261" r:id="rId5"/>
    <p:sldId id="278" r:id="rId6"/>
    <p:sldId id="280" r:id="rId7"/>
    <p:sldId id="302" r:id="rId8"/>
    <p:sldId id="264" r:id="rId9"/>
    <p:sldId id="285" r:id="rId10"/>
    <p:sldId id="284" r:id="rId11"/>
    <p:sldId id="286" r:id="rId12"/>
    <p:sldId id="282" r:id="rId13"/>
    <p:sldId id="287" r:id="rId14"/>
    <p:sldId id="288" r:id="rId15"/>
    <p:sldId id="290" r:id="rId16"/>
    <p:sldId id="289" r:id="rId17"/>
    <p:sldId id="291" r:id="rId18"/>
    <p:sldId id="293" r:id="rId19"/>
    <p:sldId id="294" r:id="rId20"/>
    <p:sldId id="266" r:id="rId21"/>
    <p:sldId id="295" r:id="rId22"/>
    <p:sldId id="283" r:id="rId23"/>
    <p:sldId id="303" r:id="rId24"/>
    <p:sldId id="301" r:id="rId25"/>
    <p:sldId id="300" r:id="rId26"/>
    <p:sldId id="296" r:id="rId27"/>
    <p:sldId id="297" r:id="rId28"/>
    <p:sldId id="298" r:id="rId29"/>
    <p:sldId id="268" r:id="rId30"/>
    <p:sldId id="272" r:id="rId3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6A9B6-A6CA-42B8-B9FA-320B21D2FE2E}" type="datetimeFigureOut">
              <a:rPr lang="nl-BE" smtClean="0"/>
              <a:t>30/01/2019</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9D13E-C2A7-47CC-AF59-25D0AC84B428}" type="slidenum">
              <a:rPr lang="nl-BE" smtClean="0"/>
              <a:t>‹nr.›</a:t>
            </a:fld>
            <a:endParaRPr lang="nl-BE"/>
          </a:p>
        </p:txBody>
      </p:sp>
    </p:spTree>
    <p:extLst>
      <p:ext uri="{BB962C8B-B14F-4D97-AF65-F5344CB8AC3E}">
        <p14:creationId xmlns:p14="http://schemas.microsoft.com/office/powerpoint/2010/main" val="153853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10</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11</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12</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13</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14</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15</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16</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17</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18</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19</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20</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21</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22</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23</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24</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25</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26</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27</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28</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29</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995 Nederlandse consumenten,</a:t>
            </a:r>
            <a:r>
              <a:rPr lang="nl-BE" baseline="0" dirty="0" smtClean="0"/>
              <a:t> </a:t>
            </a:r>
            <a:r>
              <a:rPr lang="nl-BE" baseline="0" dirty="0" err="1" smtClean="0"/>
              <a:t>Wganingen</a:t>
            </a:r>
            <a:r>
              <a:rPr lang="nl-BE" baseline="0" dirty="0" smtClean="0"/>
              <a:t> Universiteit  2014</a:t>
            </a:r>
            <a:endParaRPr lang="nl-BE" dirty="0"/>
          </a:p>
        </p:txBody>
      </p:sp>
      <p:sp>
        <p:nvSpPr>
          <p:cNvPr id="4" name="Tijdelijke aanduiding voor dianummer 3"/>
          <p:cNvSpPr>
            <a:spLocks noGrp="1"/>
          </p:cNvSpPr>
          <p:nvPr>
            <p:ph type="sldNum" sz="quarter" idx="10"/>
          </p:nvPr>
        </p:nvSpPr>
        <p:spPr/>
        <p:txBody>
          <a:bodyPr/>
          <a:lstStyle/>
          <a:p>
            <a:fld id="{B969D13E-C2A7-47CC-AF59-25D0AC84B428}" type="slidenum">
              <a:rPr lang="nl-BE" smtClean="0"/>
              <a:t>3</a:t>
            </a:fld>
            <a:endParaRPr lang="nl-BE"/>
          </a:p>
        </p:txBody>
      </p:sp>
    </p:spTree>
    <p:extLst>
      <p:ext uri="{BB962C8B-B14F-4D97-AF65-F5344CB8AC3E}">
        <p14:creationId xmlns:p14="http://schemas.microsoft.com/office/powerpoint/2010/main" val="813502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30</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4</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5</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6</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7</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8</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01EA5AC4-F033-4A8A-AEF8-FB630958F693}" type="slidenum">
              <a:rPr lang="nl-BE" smtClean="0">
                <a:solidFill>
                  <a:prstClr val="black"/>
                </a:solidFill>
              </a:rPr>
              <a:pPr>
                <a:defRPr/>
              </a:pPr>
              <a:t>9</a:t>
            </a:fld>
            <a:endParaRPr lang="nl-BE">
              <a:solidFill>
                <a:prstClr val="black"/>
              </a:solidFill>
            </a:endParaRPr>
          </a:p>
        </p:txBody>
      </p:sp>
    </p:spTree>
    <p:extLst>
      <p:ext uri="{BB962C8B-B14F-4D97-AF65-F5344CB8AC3E}">
        <p14:creationId xmlns:p14="http://schemas.microsoft.com/office/powerpoint/2010/main" val="253538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A40BE8-C407-4B6D-AC37-B059638EF7E0}"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254921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D6EDD-B47D-40D8-89C4-83AAC8B20B23}"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301390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7D02E4-5CA9-4D6C-8104-4323F2346758}"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209044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slide (vari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Klik om de stijl te bewerken</a:t>
            </a:r>
            <a:endParaRPr lang="en-US" dirty="0"/>
          </a:p>
        </p:txBody>
      </p:sp>
      <p:sp>
        <p:nvSpPr>
          <p:cNvPr id="5" name="Content Placeholder 2"/>
          <p:cNvSpPr>
            <a:spLocks noGrp="1"/>
          </p:cNvSpPr>
          <p:nvPr>
            <p:ph idx="1"/>
          </p:nvPr>
        </p:nvSpPr>
        <p:spPr>
          <a:xfrm>
            <a:off x="457200" y="1219200"/>
            <a:ext cx="3886200" cy="4419600"/>
          </a:xfrm>
        </p:spPr>
        <p:txBody>
          <a:bodyPr/>
          <a:lstStyle>
            <a:lvl5pPr>
              <a:buClrTx/>
              <a:buFont typeface="Lucida Grande"/>
              <a:buChar char="-"/>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6" name="Content Placeholder 2"/>
          <p:cNvSpPr>
            <a:spLocks noGrp="1"/>
          </p:cNvSpPr>
          <p:nvPr>
            <p:ph idx="10"/>
          </p:nvPr>
        </p:nvSpPr>
        <p:spPr>
          <a:xfrm>
            <a:off x="4800600" y="1219200"/>
            <a:ext cx="3886200" cy="4419600"/>
          </a:xfrm>
        </p:spPr>
        <p:txBody>
          <a:bodyPr/>
          <a:lstStyle>
            <a:lvl5pPr>
              <a:buClrTx/>
              <a:buFont typeface="Lucida Grande"/>
              <a:buChar char="-"/>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Tree>
    <p:extLst>
      <p:ext uri="{BB962C8B-B14F-4D97-AF65-F5344CB8AC3E}">
        <p14:creationId xmlns:p14="http://schemas.microsoft.com/office/powerpoint/2010/main" val="112022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13667-71E1-4948-B1D8-26FC1741D3BF}"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63764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94DFED-FD46-4B8E-8893-E5CB918D4778}"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124264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D7CBC4-5637-402F-BA16-3BB7DEAA2991}"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124351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BEDEC7-726B-4BD8-8F17-A2D61AE8A1D5}"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290202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CC8F14-FFE6-4442-BE9F-6A4DF4B4E194}"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342608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55D0F9-98DE-4E1D-878E-284EA8B49D5C}"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4249133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C4FBAA-32A0-4E44-AC28-E8A0D8A8A54B}"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303364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BD1DC9-81DD-419F-815F-3FD56553E2B4}" type="slidenum">
              <a:rPr lang="nl-NL">
                <a:solidFill>
                  <a:prstClr val="black"/>
                </a:solidFill>
              </a:rPr>
              <a:pPr>
                <a:defRPr/>
              </a:pPr>
              <a:t>‹nr.›</a:t>
            </a:fld>
            <a:endParaRPr lang="nl-NL">
              <a:solidFill>
                <a:prstClr val="black"/>
              </a:solidFill>
            </a:endParaRPr>
          </a:p>
        </p:txBody>
      </p:sp>
    </p:spTree>
    <p:extLst>
      <p:ext uri="{BB962C8B-B14F-4D97-AF65-F5344CB8AC3E}">
        <p14:creationId xmlns:p14="http://schemas.microsoft.com/office/powerpoint/2010/main" val="428143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smtClean="0"/>
              <a:t>Klik om de opmaakprofielen van de modeltekst te bewerken</a:t>
            </a:r>
          </a:p>
          <a:p>
            <a:pPr lvl="1"/>
            <a:r>
              <a:rPr lang="nl-NL" altLang="nl-BE" smtClean="0"/>
              <a:t>Tweede niveau</a:t>
            </a:r>
          </a:p>
          <a:p>
            <a:pPr lvl="2"/>
            <a:r>
              <a:rPr lang="nl-NL" altLang="nl-BE" smtClean="0"/>
              <a:t>Derde niveau</a:t>
            </a:r>
          </a:p>
          <a:p>
            <a:pPr lvl="3"/>
            <a:r>
              <a:rPr lang="nl-NL" altLang="nl-BE" smtClean="0"/>
              <a:t>Vierde niveau</a:t>
            </a:r>
          </a:p>
          <a:p>
            <a:pPr lvl="4"/>
            <a:r>
              <a:rPr lang="nl-NL" altLang="nl-BE"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nl-NL">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nl-NL">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290D74EC-6B5E-4660-9CF4-9603B2031506}" type="slidenum">
              <a:rPr lang="nl-NL">
                <a:solidFill>
                  <a:prstClr val="black"/>
                </a:solidFill>
              </a:rPr>
              <a:pPr fontAlgn="base">
                <a:spcBef>
                  <a:spcPct val="0"/>
                </a:spcBef>
                <a:spcAft>
                  <a:spcPct val="0"/>
                </a:spcAft>
                <a:defRPr/>
              </a:pPr>
              <a:t>‹nr.›</a:t>
            </a:fld>
            <a:endParaRPr lang="nl-NL">
              <a:solidFill>
                <a:prstClr val="black"/>
              </a:solidFill>
            </a:endParaRPr>
          </a:p>
        </p:txBody>
      </p:sp>
    </p:spTree>
    <p:extLst>
      <p:ext uri="{BB962C8B-B14F-4D97-AF65-F5344CB8AC3E}">
        <p14:creationId xmlns:p14="http://schemas.microsoft.com/office/powerpoint/2010/main" val="173553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b="1" dirty="0" smtClean="0">
                <a:solidFill>
                  <a:schemeClr val="tx1"/>
                </a:solidFill>
              </a:rPr>
              <a:t>Traject De </a:t>
            </a:r>
            <a:r>
              <a:rPr lang="nl-BE" b="1" dirty="0" err="1" smtClean="0">
                <a:solidFill>
                  <a:schemeClr val="tx1"/>
                </a:solidFill>
              </a:rPr>
              <a:t>Beleverij</a:t>
            </a:r>
            <a:endParaRPr lang="nl-BE" b="1" dirty="0">
              <a:solidFill>
                <a:schemeClr val="tx1"/>
              </a:solidFill>
            </a:endParaRPr>
          </a:p>
        </p:txBody>
      </p:sp>
      <p:sp>
        <p:nvSpPr>
          <p:cNvPr id="3" name="Ondertitel 2"/>
          <p:cNvSpPr>
            <a:spLocks noGrp="1"/>
          </p:cNvSpPr>
          <p:nvPr>
            <p:ph type="subTitle" idx="1"/>
          </p:nvPr>
        </p:nvSpPr>
        <p:spPr/>
        <p:txBody>
          <a:bodyPr/>
          <a:lstStyle/>
          <a:p>
            <a:r>
              <a:rPr lang="nl-BE" sz="4400" dirty="0" smtClean="0"/>
              <a:t>WELKOM!</a:t>
            </a:r>
            <a:endParaRPr lang="nl-BE" sz="4400" dirty="0"/>
          </a:p>
        </p:txBody>
      </p:sp>
    </p:spTree>
    <p:extLst>
      <p:ext uri="{BB962C8B-B14F-4D97-AF65-F5344CB8AC3E}">
        <p14:creationId xmlns:p14="http://schemas.microsoft.com/office/powerpoint/2010/main" val="3451176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opdeboerderij.be/images/slideshow/ko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7"/>
            <a:ext cx="5688632" cy="477845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411760" y="692696"/>
            <a:ext cx="4896544" cy="369332"/>
          </a:xfrm>
          <a:prstGeom prst="rect">
            <a:avLst/>
          </a:prstGeom>
          <a:noFill/>
        </p:spPr>
        <p:txBody>
          <a:bodyPr wrap="square" rtlCol="0">
            <a:spAutoFit/>
          </a:bodyPr>
          <a:lstStyle/>
          <a:p>
            <a:r>
              <a:rPr lang="nl-BE" b="1" dirty="0" smtClean="0"/>
              <a:t>USP platteland: waarom komt de klant? </a:t>
            </a:r>
            <a:endParaRPr lang="nl-BE" b="1" dirty="0"/>
          </a:p>
        </p:txBody>
      </p:sp>
    </p:spTree>
    <p:extLst>
      <p:ext uri="{BB962C8B-B14F-4D97-AF65-F5344CB8AC3E}">
        <p14:creationId xmlns:p14="http://schemas.microsoft.com/office/powerpoint/2010/main" val="1963778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11760" y="692696"/>
            <a:ext cx="4896544" cy="369332"/>
          </a:xfrm>
          <a:prstGeom prst="rect">
            <a:avLst/>
          </a:prstGeom>
          <a:noFill/>
        </p:spPr>
        <p:txBody>
          <a:bodyPr wrap="square" rtlCol="0">
            <a:spAutoFit/>
          </a:bodyPr>
          <a:lstStyle/>
          <a:p>
            <a:r>
              <a:rPr lang="nl-BE" b="1" dirty="0" smtClean="0"/>
              <a:t>USP platteland</a:t>
            </a:r>
            <a:endParaRPr lang="nl-BE" b="1" dirty="0"/>
          </a:p>
        </p:txBody>
      </p:sp>
      <p:sp>
        <p:nvSpPr>
          <p:cNvPr id="2" name="Rechthoek 1"/>
          <p:cNvSpPr/>
          <p:nvPr/>
        </p:nvSpPr>
        <p:spPr>
          <a:xfrm>
            <a:off x="1475656" y="1628800"/>
            <a:ext cx="5688632" cy="3693319"/>
          </a:xfrm>
          <a:prstGeom prst="rect">
            <a:avLst/>
          </a:prstGeom>
        </p:spPr>
        <p:txBody>
          <a:bodyPr wrap="square">
            <a:spAutoFit/>
          </a:bodyPr>
          <a:lstStyle/>
          <a:p>
            <a:pPr marL="742950" lvl="1" indent="-285750">
              <a:buFont typeface="Arial" panose="020B0604020202020204" pitchFamily="34" charset="0"/>
              <a:buChar char="•"/>
            </a:pPr>
            <a:r>
              <a:rPr lang="nl-BE" dirty="0" smtClean="0"/>
              <a:t>Authenticiteit </a:t>
            </a:r>
          </a:p>
          <a:p>
            <a:pPr marL="742950" lvl="1" indent="-285750">
              <a:buFont typeface="Arial" panose="020B0604020202020204" pitchFamily="34" charset="0"/>
              <a:buChar char="•"/>
            </a:pPr>
            <a:r>
              <a:rPr lang="nl-BE" dirty="0" smtClean="0"/>
              <a:t>Gastvrijheid</a:t>
            </a:r>
            <a:endParaRPr lang="nl-BE" dirty="0"/>
          </a:p>
          <a:p>
            <a:pPr marL="742950" lvl="1" indent="-285750">
              <a:buFont typeface="Arial" panose="020B0604020202020204" pitchFamily="34" charset="0"/>
              <a:buChar char="•"/>
            </a:pPr>
            <a:r>
              <a:rPr lang="nl-BE" dirty="0"/>
              <a:t>V</a:t>
            </a:r>
            <a:r>
              <a:rPr lang="nl-BE" dirty="0" smtClean="0"/>
              <a:t>eelzijdige aanbod </a:t>
            </a:r>
            <a:endParaRPr lang="nl-BE" dirty="0"/>
          </a:p>
          <a:p>
            <a:pPr marL="742950" lvl="1" indent="-285750">
              <a:buFont typeface="Arial" panose="020B0604020202020204" pitchFamily="34" charset="0"/>
              <a:buChar char="•"/>
            </a:pPr>
            <a:r>
              <a:rPr lang="nl-BE" dirty="0"/>
              <a:t>K</a:t>
            </a:r>
            <a:r>
              <a:rPr lang="nl-BE" dirty="0" smtClean="0"/>
              <a:t>leinschaligheid</a:t>
            </a:r>
            <a:r>
              <a:rPr lang="nl-BE" dirty="0"/>
              <a:t>, </a:t>
            </a:r>
          </a:p>
          <a:p>
            <a:pPr marL="742950" lvl="1" indent="-285750">
              <a:buFont typeface="Arial" panose="020B0604020202020204" pitchFamily="34" charset="0"/>
              <a:buChar char="•"/>
            </a:pPr>
            <a:r>
              <a:rPr lang="nl-BE" dirty="0"/>
              <a:t>B</a:t>
            </a:r>
            <a:r>
              <a:rPr lang="nl-BE" dirty="0" smtClean="0"/>
              <a:t>ijzondere </a:t>
            </a:r>
            <a:r>
              <a:rPr lang="nl-BE" dirty="0"/>
              <a:t>locatie </a:t>
            </a:r>
          </a:p>
          <a:p>
            <a:pPr marL="742950" lvl="1" indent="-285750">
              <a:buFont typeface="Arial" panose="020B0604020202020204" pitchFamily="34" charset="0"/>
              <a:buChar char="•"/>
            </a:pPr>
            <a:r>
              <a:rPr lang="nl-BE" dirty="0"/>
              <a:t>R</a:t>
            </a:r>
            <a:r>
              <a:rPr lang="nl-BE" dirty="0" smtClean="0"/>
              <a:t>elatief </a:t>
            </a:r>
            <a:r>
              <a:rPr lang="nl-BE" dirty="0"/>
              <a:t>lage kostprijs, </a:t>
            </a:r>
          </a:p>
          <a:p>
            <a:pPr marL="742950" lvl="1" indent="-285750">
              <a:buFont typeface="Arial" panose="020B0604020202020204" pitchFamily="34" charset="0"/>
              <a:buChar char="•"/>
            </a:pPr>
            <a:r>
              <a:rPr lang="nl-BE" dirty="0" smtClean="0"/>
              <a:t>Persoonlijk contact </a:t>
            </a:r>
            <a:r>
              <a:rPr lang="nl-BE" dirty="0"/>
              <a:t>met de boer(in)</a:t>
            </a:r>
          </a:p>
          <a:p>
            <a:pPr marL="742950" lvl="1" indent="-285750">
              <a:buFont typeface="Arial" panose="020B0604020202020204" pitchFamily="34" charset="0"/>
              <a:buChar char="•"/>
            </a:pPr>
            <a:r>
              <a:rPr lang="nl-BE" dirty="0"/>
              <a:t>R</a:t>
            </a:r>
            <a:r>
              <a:rPr lang="nl-BE" dirty="0" smtClean="0"/>
              <a:t>ust</a:t>
            </a:r>
            <a:r>
              <a:rPr lang="nl-BE" dirty="0"/>
              <a:t>, </a:t>
            </a:r>
            <a:r>
              <a:rPr lang="nl-BE" dirty="0" smtClean="0"/>
              <a:t>Ontspanning </a:t>
            </a:r>
            <a:endParaRPr lang="nl-BE" dirty="0"/>
          </a:p>
          <a:p>
            <a:pPr marL="742950" lvl="1" indent="-285750">
              <a:buFont typeface="Arial" panose="020B0604020202020204" pitchFamily="34" charset="0"/>
              <a:buChar char="•"/>
            </a:pPr>
            <a:r>
              <a:rPr lang="nl-BE" dirty="0"/>
              <a:t>C</a:t>
            </a:r>
            <a:r>
              <a:rPr lang="nl-BE" dirty="0" smtClean="0"/>
              <a:t>ontact </a:t>
            </a:r>
            <a:r>
              <a:rPr lang="nl-BE" dirty="0"/>
              <a:t>met dieren</a:t>
            </a:r>
          </a:p>
          <a:p>
            <a:pPr marL="742950" lvl="1" indent="-285750">
              <a:buFont typeface="Arial" panose="020B0604020202020204" pitchFamily="34" charset="0"/>
              <a:buChar char="•"/>
            </a:pPr>
            <a:r>
              <a:rPr lang="nl-BE" dirty="0"/>
              <a:t>B</a:t>
            </a:r>
            <a:r>
              <a:rPr lang="nl-BE" dirty="0" smtClean="0"/>
              <a:t>uitenleven</a:t>
            </a:r>
            <a:r>
              <a:rPr lang="nl-BE" dirty="0"/>
              <a:t>, </a:t>
            </a:r>
            <a:r>
              <a:rPr lang="nl-BE" dirty="0" smtClean="0"/>
              <a:t>Natuur</a:t>
            </a:r>
            <a:r>
              <a:rPr lang="nl-BE" dirty="0"/>
              <a:t>, </a:t>
            </a:r>
            <a:r>
              <a:rPr lang="nl-BE" dirty="0" smtClean="0"/>
              <a:t>Groene </a:t>
            </a:r>
            <a:r>
              <a:rPr lang="nl-BE" dirty="0"/>
              <a:t>omgeving</a:t>
            </a:r>
          </a:p>
          <a:p>
            <a:pPr marL="742950" lvl="1" indent="-285750">
              <a:buFont typeface="Arial" panose="020B0604020202020204" pitchFamily="34" charset="0"/>
              <a:buChar char="•"/>
            </a:pPr>
            <a:r>
              <a:rPr lang="nl-BE" dirty="0"/>
              <a:t>R</a:t>
            </a:r>
            <a:r>
              <a:rPr lang="nl-BE" dirty="0" smtClean="0"/>
              <a:t>uimte</a:t>
            </a:r>
            <a:r>
              <a:rPr lang="nl-BE" dirty="0"/>
              <a:t>, </a:t>
            </a:r>
            <a:r>
              <a:rPr lang="nl-BE" dirty="0" smtClean="0"/>
              <a:t>Vrijheid </a:t>
            </a:r>
            <a:r>
              <a:rPr lang="nl-BE" dirty="0"/>
              <a:t>voor kinderen</a:t>
            </a:r>
          </a:p>
          <a:p>
            <a:pPr marL="742950" lvl="1" indent="-285750">
              <a:buFont typeface="Arial" panose="020B0604020202020204" pitchFamily="34" charset="0"/>
              <a:buChar char="•"/>
            </a:pPr>
            <a:r>
              <a:rPr lang="nl-BE" dirty="0"/>
              <a:t>L</a:t>
            </a:r>
            <a:r>
              <a:rPr lang="nl-BE" dirty="0" smtClean="0"/>
              <a:t>eerzame </a:t>
            </a:r>
            <a:r>
              <a:rPr lang="nl-BE" dirty="0"/>
              <a:t>O</a:t>
            </a:r>
            <a:r>
              <a:rPr lang="nl-BE" dirty="0" smtClean="0"/>
              <a:t>mgeving </a:t>
            </a:r>
            <a:endParaRPr lang="nl-BE" dirty="0"/>
          </a:p>
          <a:p>
            <a:pPr marL="742950" lvl="1" indent="-285750">
              <a:buFont typeface="Arial" panose="020B0604020202020204" pitchFamily="34" charset="0"/>
              <a:buChar char="•"/>
            </a:pPr>
            <a:r>
              <a:rPr lang="nl-BE" dirty="0"/>
              <a:t>Beleving</a:t>
            </a:r>
          </a:p>
        </p:txBody>
      </p:sp>
    </p:spTree>
    <p:extLst>
      <p:ext uri="{BB962C8B-B14F-4D97-AF65-F5344CB8AC3E}">
        <p14:creationId xmlns:p14="http://schemas.microsoft.com/office/powerpoint/2010/main" val="392846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opdeboerderij.be/images/famil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28800"/>
            <a:ext cx="6817468" cy="454320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411760" y="704832"/>
            <a:ext cx="5593332" cy="369332"/>
          </a:xfrm>
          <a:prstGeom prst="rect">
            <a:avLst/>
          </a:prstGeom>
          <a:noFill/>
        </p:spPr>
        <p:txBody>
          <a:bodyPr wrap="square" rtlCol="0">
            <a:spAutoFit/>
          </a:bodyPr>
          <a:lstStyle/>
          <a:p>
            <a:r>
              <a:rPr lang="nl-BE" b="1" dirty="0" smtClean="0"/>
              <a:t>Groeipotentieel</a:t>
            </a:r>
            <a:endParaRPr lang="nl-BE" b="1" dirty="0"/>
          </a:p>
        </p:txBody>
      </p:sp>
    </p:spTree>
    <p:extLst>
      <p:ext uri="{BB962C8B-B14F-4D97-AF65-F5344CB8AC3E}">
        <p14:creationId xmlns:p14="http://schemas.microsoft.com/office/powerpoint/2010/main" val="3563361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11760" y="704832"/>
            <a:ext cx="5593332" cy="369332"/>
          </a:xfrm>
          <a:prstGeom prst="rect">
            <a:avLst/>
          </a:prstGeom>
          <a:noFill/>
        </p:spPr>
        <p:txBody>
          <a:bodyPr wrap="square" rtlCol="0">
            <a:spAutoFit/>
          </a:bodyPr>
          <a:lstStyle/>
          <a:p>
            <a:r>
              <a:rPr lang="nl-BE" b="1" dirty="0" smtClean="0"/>
              <a:t>Groeipotentieel</a:t>
            </a:r>
            <a:endParaRPr lang="nl-BE" b="1" dirty="0"/>
          </a:p>
        </p:txBody>
      </p:sp>
      <p:sp>
        <p:nvSpPr>
          <p:cNvPr id="2" name="Rechthoek 1"/>
          <p:cNvSpPr/>
          <p:nvPr/>
        </p:nvSpPr>
        <p:spPr>
          <a:xfrm>
            <a:off x="467544" y="1340768"/>
            <a:ext cx="7848872" cy="3754874"/>
          </a:xfrm>
          <a:prstGeom prst="rect">
            <a:avLst/>
          </a:prstGeom>
        </p:spPr>
        <p:txBody>
          <a:bodyPr wrap="square">
            <a:spAutoFit/>
          </a:bodyPr>
          <a:lstStyle/>
          <a:p>
            <a:pPr marL="285750" lvl="0" indent="-285750">
              <a:buFont typeface="Arial" panose="020B0604020202020204" pitchFamily="34" charset="0"/>
              <a:buChar char="•"/>
            </a:pPr>
            <a:r>
              <a:rPr lang="nl-BE" sz="1400" dirty="0"/>
              <a:t>O</a:t>
            </a:r>
            <a:r>
              <a:rPr lang="nl-BE" sz="1400" dirty="0" smtClean="0"/>
              <a:t>mzet MFL: tussen 2007 </a:t>
            </a:r>
            <a:r>
              <a:rPr lang="nl-BE" sz="1400" dirty="0"/>
              <a:t>en 2013 met ruim 60% toegenomen tot 491 miljoen euro.</a:t>
            </a:r>
          </a:p>
          <a:p>
            <a:pPr marL="285750" lvl="0" indent="-285750">
              <a:buFont typeface="Arial" panose="020B0604020202020204" pitchFamily="34" charset="0"/>
              <a:buChar char="•"/>
            </a:pPr>
            <a:r>
              <a:rPr lang="nl-BE" sz="1400" dirty="0"/>
              <a:t>Agrotoerisme: 92 miljoen euro 2007 naar 151 miljoen euro 2013</a:t>
            </a:r>
          </a:p>
          <a:p>
            <a:r>
              <a:rPr lang="nl-BE" sz="1400" dirty="0"/>
              <a:t> </a:t>
            </a:r>
          </a:p>
          <a:p>
            <a:pPr marL="285750" lvl="0" indent="-285750">
              <a:buFont typeface="Arial" panose="020B0604020202020204" pitchFamily="34" charset="0"/>
              <a:buChar char="•"/>
            </a:pPr>
            <a:r>
              <a:rPr lang="nl-BE" sz="1400" dirty="0"/>
              <a:t>Marktpotentie MFL werd in 2009 onderzocht door Wageningen universiteit: 1,5 tot 4,5 miljard euro. Met name afzetmarkten streekproducten veel opportuniteiten. </a:t>
            </a:r>
          </a:p>
          <a:p>
            <a:pPr marL="285750" lvl="0" indent="-285750">
              <a:buFont typeface="Arial" panose="020B0604020202020204" pitchFamily="34" charset="0"/>
              <a:buChar char="•"/>
            </a:pPr>
            <a:r>
              <a:rPr lang="nl-BE" sz="1400" dirty="0"/>
              <a:t>Plattelandsrecreatie: groeiperspectief in unieke en </a:t>
            </a:r>
            <a:r>
              <a:rPr lang="nl-BE" sz="1400" b="1" dirty="0"/>
              <a:t>aansprekende vormen van verblijfs- en dagrecreatie. </a:t>
            </a:r>
            <a:r>
              <a:rPr lang="nl-BE" sz="1400" dirty="0"/>
              <a:t>Het groeipotentieel wordt geschat op 30%. </a:t>
            </a:r>
          </a:p>
          <a:p>
            <a:endParaRPr lang="nl-BE" sz="1400" dirty="0"/>
          </a:p>
          <a:p>
            <a:pPr marL="285750" indent="-285750">
              <a:buFont typeface="Arial" panose="020B0604020202020204" pitchFamily="34" charset="0"/>
              <a:buChar char="•"/>
            </a:pPr>
            <a:r>
              <a:rPr lang="nl-BE" sz="1400" dirty="0"/>
              <a:t>Wageningen universiteit </a:t>
            </a:r>
            <a:r>
              <a:rPr lang="nl-BE" sz="1400" dirty="0" smtClean="0"/>
              <a:t>(2014, 995 consumenten): </a:t>
            </a:r>
            <a:r>
              <a:rPr lang="nl-BE" sz="1400" dirty="0"/>
              <a:t>Een </a:t>
            </a:r>
            <a:r>
              <a:rPr lang="nl-BE" sz="1400" dirty="0" smtClean="0"/>
              <a:t>kleine maar substantiële </a:t>
            </a:r>
            <a:r>
              <a:rPr lang="nl-BE" sz="1400" dirty="0"/>
              <a:t>groep heeft reeds ervaring met plattelandstoerisme. Voor velen is het nog onbekend terrein. Tegelijkertijd is de meerderheid positief over plattelandstoerisme, en kunnen we hier concluderen dat plattelandstoerisme een markt met potentie is. </a:t>
            </a:r>
            <a:endParaRPr lang="nl-BE" sz="1400" dirty="0" smtClean="0"/>
          </a:p>
          <a:p>
            <a:endParaRPr lang="nl-BE" sz="1400" dirty="0"/>
          </a:p>
          <a:p>
            <a:pPr marL="285750" indent="-285750">
              <a:buFont typeface="Arial" panose="020B0604020202020204" pitchFamily="34" charset="0"/>
              <a:buChar char="•"/>
            </a:pPr>
            <a:r>
              <a:rPr lang="nl-BE" sz="1400" dirty="0"/>
              <a:t>Provincie Noord Brabant 2003: Het totale marktpotentieel voor agrotoerisme is aanmerkelijk groter dan de nu gerealiseerde </a:t>
            </a:r>
            <a:r>
              <a:rPr lang="nl-BE" sz="1400" dirty="0" smtClean="0"/>
              <a:t>bezoekersaantallen: de </a:t>
            </a:r>
            <a:r>
              <a:rPr lang="nl-BE" sz="1400" dirty="0"/>
              <a:t>totale markt voor </a:t>
            </a:r>
            <a:r>
              <a:rPr lang="nl-BE" sz="1400" dirty="0" err="1"/>
              <a:t>agrotoeristische</a:t>
            </a:r>
            <a:r>
              <a:rPr lang="nl-BE" sz="1400" dirty="0"/>
              <a:t> overnachtingen in Noord-Brabant </a:t>
            </a:r>
            <a:r>
              <a:rPr lang="nl-BE" sz="1400" dirty="0" smtClean="0"/>
              <a:t>is zelfs </a:t>
            </a:r>
            <a:r>
              <a:rPr lang="nl-BE" sz="1400" dirty="0"/>
              <a:t>twee keer zo groot </a:t>
            </a:r>
            <a:r>
              <a:rPr lang="nl-BE" sz="1400" dirty="0" smtClean="0"/>
              <a:t>als </a:t>
            </a:r>
            <a:r>
              <a:rPr lang="nl-BE" sz="1400" dirty="0"/>
              <a:t>het huidige </a:t>
            </a:r>
            <a:r>
              <a:rPr lang="nl-BE" sz="1400" dirty="0" smtClean="0"/>
              <a:t>aantal overnachtingen</a:t>
            </a:r>
            <a:r>
              <a:rPr lang="nl-BE" sz="1400" dirty="0"/>
              <a:t>.</a:t>
            </a:r>
          </a:p>
        </p:txBody>
      </p:sp>
    </p:spTree>
    <p:extLst>
      <p:ext uri="{BB962C8B-B14F-4D97-AF65-F5344CB8AC3E}">
        <p14:creationId xmlns:p14="http://schemas.microsoft.com/office/powerpoint/2010/main" val="1426013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11760" y="704832"/>
            <a:ext cx="5593332" cy="369332"/>
          </a:xfrm>
          <a:prstGeom prst="rect">
            <a:avLst/>
          </a:prstGeom>
          <a:noFill/>
        </p:spPr>
        <p:txBody>
          <a:bodyPr wrap="square" rtlCol="0">
            <a:spAutoFit/>
          </a:bodyPr>
          <a:lstStyle/>
          <a:p>
            <a:r>
              <a:rPr lang="nl-BE" b="1" dirty="0" smtClean="0"/>
              <a:t>Groeipotentieel</a:t>
            </a:r>
            <a:endParaRPr lang="nl-BE" b="1" dirty="0"/>
          </a:p>
        </p:txBody>
      </p:sp>
      <p:sp>
        <p:nvSpPr>
          <p:cNvPr id="2" name="Rechthoek 1"/>
          <p:cNvSpPr/>
          <p:nvPr/>
        </p:nvSpPr>
        <p:spPr>
          <a:xfrm>
            <a:off x="467544" y="1340768"/>
            <a:ext cx="7848872" cy="3323987"/>
          </a:xfrm>
          <a:prstGeom prst="rect">
            <a:avLst/>
          </a:prstGeom>
        </p:spPr>
        <p:txBody>
          <a:bodyPr wrap="square">
            <a:spAutoFit/>
          </a:bodyPr>
          <a:lstStyle/>
          <a:p>
            <a:pPr marL="285750" indent="-285750">
              <a:buFont typeface="Arial" panose="020B0604020202020204" pitchFamily="34" charset="0"/>
              <a:buChar char="•"/>
            </a:pPr>
            <a:r>
              <a:rPr lang="nl-BE" sz="1400" dirty="0"/>
              <a:t>Provincie Noord-Brabant (</a:t>
            </a:r>
            <a:r>
              <a:rPr lang="nl-BE" sz="1400" dirty="0" smtClean="0"/>
              <a:t>2003, 1500 consumenten): </a:t>
            </a:r>
            <a:r>
              <a:rPr lang="nl-BE" sz="1400" dirty="0"/>
              <a:t>De winstmarge van </a:t>
            </a:r>
            <a:r>
              <a:rPr lang="nl-BE" sz="1400" dirty="0" err="1"/>
              <a:t>agrotoeristische</a:t>
            </a:r>
            <a:r>
              <a:rPr lang="nl-BE" sz="1400" dirty="0"/>
              <a:t> activiteiten is beperkt: kleinschalige bedrijfsvoering, beperkte tariefstelling. Gezien de grote gastenwaardering enerzijds en de USP van agrotoerisme ten opzichte van het reguliere aanbod anderzijds, </a:t>
            </a:r>
            <a:r>
              <a:rPr lang="nl-BE" sz="1400" dirty="0" smtClean="0"/>
              <a:t>is </a:t>
            </a:r>
            <a:r>
              <a:rPr lang="nl-BE" sz="1400" dirty="0"/>
              <a:t>er ruimte in de markt voor een hogere prijsstelling. </a:t>
            </a:r>
            <a:endParaRPr lang="nl-BE" sz="1400" dirty="0" smtClean="0"/>
          </a:p>
          <a:p>
            <a:pPr marL="285750" indent="-285750">
              <a:buFont typeface="Arial" panose="020B0604020202020204" pitchFamily="34" charset="0"/>
              <a:buChar char="•"/>
            </a:pPr>
            <a:endParaRPr lang="nl-BE" sz="1400" dirty="0"/>
          </a:p>
          <a:p>
            <a:pPr marL="285750" indent="-285750">
              <a:buFont typeface="Arial" panose="020B0604020202020204" pitchFamily="34" charset="0"/>
              <a:buChar char="•"/>
            </a:pPr>
            <a:r>
              <a:rPr lang="nl-BE" sz="1400" dirty="0"/>
              <a:t>Daarbij is van belang: Voor een concurrerende positionering in de toeristische markt is het van belang dat het </a:t>
            </a:r>
            <a:r>
              <a:rPr lang="nl-BE" sz="1400" b="1" dirty="0"/>
              <a:t>agro toeristisch aanbod zich onderscheidend blijft positioneren</a:t>
            </a:r>
            <a:r>
              <a:rPr lang="nl-BE" sz="1400" dirty="0"/>
              <a:t> in haar kernproduct. </a:t>
            </a:r>
            <a:endParaRPr lang="nl-BE" sz="1400" dirty="0" smtClean="0"/>
          </a:p>
          <a:p>
            <a:pPr marL="285750" indent="-285750">
              <a:buFont typeface="Arial" panose="020B0604020202020204" pitchFamily="34" charset="0"/>
              <a:buChar char="•"/>
            </a:pPr>
            <a:endParaRPr lang="nl-BE" sz="1400" dirty="0" smtClean="0"/>
          </a:p>
          <a:p>
            <a:pPr marL="285750" indent="-285750">
              <a:buFont typeface="Arial" panose="020B0604020202020204" pitchFamily="34" charset="0"/>
              <a:buChar char="•"/>
            </a:pPr>
            <a:r>
              <a:rPr lang="nl-BE" sz="1400" dirty="0" smtClean="0"/>
              <a:t>Deelname aan </a:t>
            </a:r>
            <a:r>
              <a:rPr lang="nl-BE" sz="1400" dirty="0" err="1" smtClean="0"/>
              <a:t>agrotoeristische</a:t>
            </a:r>
            <a:r>
              <a:rPr lang="nl-BE" sz="1400" dirty="0" smtClean="0"/>
              <a:t> dagtochten (1500 consumenten):</a:t>
            </a:r>
          </a:p>
          <a:p>
            <a:pPr marL="285750" indent="-285750">
              <a:buFont typeface="Arial" panose="020B0604020202020204" pitchFamily="34" charset="0"/>
              <a:buChar char="•"/>
            </a:pPr>
            <a:endParaRPr lang="nl-BE" sz="1400" dirty="0" smtClean="0"/>
          </a:p>
          <a:p>
            <a:pPr marL="285750" indent="-285750">
              <a:buFont typeface="Arial" panose="020B0604020202020204" pitchFamily="34" charset="0"/>
              <a:buChar char="•"/>
            </a:pPr>
            <a:endParaRPr lang="nl-BE" sz="1400" dirty="0"/>
          </a:p>
          <a:p>
            <a:pPr marL="285750" indent="-285750">
              <a:buFont typeface="Arial" panose="020B0604020202020204" pitchFamily="34" charset="0"/>
              <a:buChar char="•"/>
            </a:pPr>
            <a:endParaRPr lang="nl-BE" sz="1400" dirty="0" smtClean="0"/>
          </a:p>
          <a:p>
            <a:pPr marL="285750" indent="-285750">
              <a:buFont typeface="Arial" panose="020B0604020202020204" pitchFamily="34" charset="0"/>
              <a:buChar char="•"/>
            </a:pPr>
            <a:endParaRPr lang="nl-BE" sz="1400" dirty="0"/>
          </a:p>
          <a:p>
            <a:pPr marL="285750" lvl="0" indent="-285750">
              <a:buFont typeface="Arial" panose="020B0604020202020204" pitchFamily="34" charset="0"/>
              <a:buChar char="•"/>
            </a:pPr>
            <a:endParaRPr lang="nl-BE" sz="1400" dirty="0"/>
          </a:p>
        </p:txBody>
      </p:sp>
      <p:pic>
        <p:nvPicPr>
          <p:cNvPr id="1126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8706" t="29280" r="69276" b="35371"/>
          <a:stretch/>
        </p:blipFill>
        <p:spPr bwMode="auto">
          <a:xfrm>
            <a:off x="611560" y="3645024"/>
            <a:ext cx="4697680" cy="235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137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11760" y="704832"/>
            <a:ext cx="5593332" cy="369332"/>
          </a:xfrm>
          <a:prstGeom prst="rect">
            <a:avLst/>
          </a:prstGeom>
          <a:noFill/>
        </p:spPr>
        <p:txBody>
          <a:bodyPr wrap="square" rtlCol="0">
            <a:spAutoFit/>
          </a:bodyPr>
          <a:lstStyle/>
          <a:p>
            <a:r>
              <a:rPr lang="nl-BE" b="1" dirty="0" err="1" smtClean="0"/>
              <a:t>FarmTrends</a:t>
            </a:r>
            <a:endParaRPr lang="nl-BE" b="1" dirty="0"/>
          </a:p>
        </p:txBody>
      </p:sp>
      <p:pic>
        <p:nvPicPr>
          <p:cNvPr id="14338" name="Picture 2" descr="Afbeeldingsresultaat voor streekproduc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269" y="1238427"/>
            <a:ext cx="3951567" cy="23808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Afbeeldingsresultaat voor streekproduc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84784"/>
            <a:ext cx="4235652" cy="285258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Afbeeldingsresultaat voor streekproduc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652" y="3649579"/>
            <a:ext cx="3800308" cy="253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99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11760" y="704832"/>
            <a:ext cx="5593332" cy="369332"/>
          </a:xfrm>
          <a:prstGeom prst="rect">
            <a:avLst/>
          </a:prstGeom>
          <a:noFill/>
        </p:spPr>
        <p:txBody>
          <a:bodyPr wrap="square" rtlCol="0">
            <a:spAutoFit/>
          </a:bodyPr>
          <a:lstStyle/>
          <a:p>
            <a:r>
              <a:rPr lang="nl-BE" b="1" dirty="0" err="1" smtClean="0"/>
              <a:t>FarmTrends</a:t>
            </a:r>
            <a:endParaRPr lang="nl-BE" b="1" dirty="0"/>
          </a:p>
        </p:txBody>
      </p:sp>
      <p:pic>
        <p:nvPicPr>
          <p:cNvPr id="10242" name="Picture 2" descr="Afbeeldingsresultaat voor farmc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945" y="1367645"/>
            <a:ext cx="310114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fbeeldingsresultaat voor onthaasten boerderi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933056"/>
            <a:ext cx="2736304" cy="182088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fbeeldingsresultaat voor onthaas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04664"/>
            <a:ext cx="4512501"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Afbeeldingsresultaat voor relaxen gr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757" y="3284984"/>
            <a:ext cx="3672408" cy="22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395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11760" y="692696"/>
            <a:ext cx="1505605" cy="369332"/>
          </a:xfrm>
          <a:prstGeom prst="rect">
            <a:avLst/>
          </a:prstGeom>
        </p:spPr>
        <p:txBody>
          <a:bodyPr wrap="none">
            <a:spAutoFit/>
          </a:bodyPr>
          <a:lstStyle/>
          <a:p>
            <a:r>
              <a:rPr lang="nl-BE" b="1" dirty="0" err="1"/>
              <a:t>FarmTrends</a:t>
            </a:r>
            <a:endParaRPr lang="nl-BE" b="1" dirty="0"/>
          </a:p>
        </p:txBody>
      </p:sp>
      <p:pic>
        <p:nvPicPr>
          <p:cNvPr id="16386" name="Picture 2" descr="Afbeeldingsresultaat voor rondleiding boerderi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6191250" cy="412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244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11760" y="692696"/>
            <a:ext cx="1505605" cy="369332"/>
          </a:xfrm>
          <a:prstGeom prst="rect">
            <a:avLst/>
          </a:prstGeom>
        </p:spPr>
        <p:txBody>
          <a:bodyPr wrap="none">
            <a:spAutoFit/>
          </a:bodyPr>
          <a:lstStyle/>
          <a:p>
            <a:r>
              <a:rPr lang="nl-BE" b="1" dirty="0" err="1"/>
              <a:t>FarmTrends</a:t>
            </a:r>
            <a:endParaRPr lang="nl-BE" b="1" dirty="0"/>
          </a:p>
        </p:txBody>
      </p:sp>
      <p:pic>
        <p:nvPicPr>
          <p:cNvPr id="17410" name="Picture 2" descr="Afbeeldingsresultaat voor z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60" y="2600081"/>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Afbeeldingsresultaat voor ze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268760"/>
            <a:ext cx="5162393" cy="313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81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11760" y="692696"/>
            <a:ext cx="1505605" cy="369332"/>
          </a:xfrm>
          <a:prstGeom prst="rect">
            <a:avLst/>
          </a:prstGeom>
        </p:spPr>
        <p:txBody>
          <a:bodyPr wrap="none">
            <a:spAutoFit/>
          </a:bodyPr>
          <a:lstStyle/>
          <a:p>
            <a:r>
              <a:rPr lang="nl-BE" b="1" dirty="0" err="1"/>
              <a:t>FarmTrends</a:t>
            </a:r>
            <a:endParaRPr lang="nl-BE" b="1" dirty="0"/>
          </a:p>
        </p:txBody>
      </p:sp>
      <p:pic>
        <p:nvPicPr>
          <p:cNvPr id="19460" name="Picture 4" descr="Afbeeldingsresultaat voor gezin picknic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749" y="877362"/>
            <a:ext cx="396043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Afbeeldingsresultaat voor familie boerderi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181" y="3429000"/>
            <a:ext cx="421668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Afbeeldingsresultaat voor tuin familiefe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84" y="3429000"/>
            <a:ext cx="4128459"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Afbeeldingsresultaat voor tuin familiefe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152" y="1258736"/>
            <a:ext cx="3023771" cy="201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287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feest op de boerderi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feest op de boerderij"/>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30" name="Picture 6" descr="Afbeeldingsresultaat voor feest op de boerderi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498948"/>
            <a:ext cx="47625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feest op de boerderi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33" y="3569991"/>
            <a:ext cx="3135355" cy="20912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feest op de boerderij"/>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1322440"/>
            <a:ext cx="3123513" cy="208501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771800" y="692696"/>
            <a:ext cx="5400600" cy="369332"/>
          </a:xfrm>
          <a:prstGeom prst="rect">
            <a:avLst/>
          </a:prstGeom>
          <a:noFill/>
        </p:spPr>
        <p:txBody>
          <a:bodyPr wrap="square" rtlCol="0">
            <a:spAutoFit/>
          </a:bodyPr>
          <a:lstStyle/>
          <a:p>
            <a:r>
              <a:rPr lang="nl-BE" b="1" dirty="0" smtClean="0"/>
              <a:t>Plattelandstoerisme </a:t>
            </a:r>
            <a:endParaRPr lang="nl-BE" b="1" dirty="0"/>
          </a:p>
        </p:txBody>
      </p:sp>
    </p:spTree>
    <p:extLst>
      <p:ext uri="{BB962C8B-B14F-4D97-AF65-F5344CB8AC3E}">
        <p14:creationId xmlns:p14="http://schemas.microsoft.com/office/powerpoint/2010/main" val="2749581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548680"/>
            <a:ext cx="7772400" cy="1470025"/>
          </a:xfrm>
        </p:spPr>
        <p:txBody>
          <a:bodyPr/>
          <a:lstStyle/>
          <a:p>
            <a:r>
              <a:rPr lang="nl-BE" sz="5400" b="1" dirty="0" smtClean="0">
                <a:solidFill>
                  <a:schemeClr val="tx1"/>
                </a:solidFill>
              </a:rPr>
              <a:t>Pauze</a:t>
            </a:r>
            <a:endParaRPr lang="nl-BE" sz="5400" b="1" dirty="0">
              <a:solidFill>
                <a:schemeClr val="tx1"/>
              </a:solidFill>
            </a:endParaRPr>
          </a:p>
        </p:txBody>
      </p:sp>
      <p:pic>
        <p:nvPicPr>
          <p:cNvPr id="5" name="Picture 2" descr="Afbeeldingsresultaat voor farmc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809" y="1988840"/>
            <a:ext cx="6408712" cy="383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05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11760" y="692696"/>
            <a:ext cx="1595309" cy="369332"/>
          </a:xfrm>
          <a:prstGeom prst="rect">
            <a:avLst/>
          </a:prstGeom>
        </p:spPr>
        <p:txBody>
          <a:bodyPr wrap="none">
            <a:spAutoFit/>
          </a:bodyPr>
          <a:lstStyle/>
          <a:p>
            <a:r>
              <a:rPr lang="nl-BE" b="1" dirty="0" smtClean="0"/>
              <a:t>Doelgroepen</a:t>
            </a:r>
            <a:endParaRPr lang="nl-BE" b="1" dirty="0"/>
          </a:p>
        </p:txBody>
      </p:sp>
      <p:pic>
        <p:nvPicPr>
          <p:cNvPr id="21506"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43" y="1479067"/>
            <a:ext cx="2899619" cy="43639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Afbeeldingsresultaat voor allochtone jonge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010319"/>
            <a:ext cx="4475973" cy="280831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Afbeeldingsresultaat voor sip kijk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1512" name="Picture 8" descr="Gerelateerde afbeeld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7970" y="548680"/>
            <a:ext cx="1814759"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gezin picknick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7988" y="1529159"/>
            <a:ext cx="2433776" cy="146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027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39752" y="836712"/>
            <a:ext cx="4320480" cy="369332"/>
          </a:xfrm>
          <a:prstGeom prst="rect">
            <a:avLst/>
          </a:prstGeom>
          <a:noFill/>
        </p:spPr>
        <p:txBody>
          <a:bodyPr wrap="square" rtlCol="0">
            <a:spAutoFit/>
          </a:bodyPr>
          <a:lstStyle/>
          <a:p>
            <a:r>
              <a:rPr lang="nl-BE" b="1" dirty="0" smtClean="0"/>
              <a:t>Beleving</a:t>
            </a:r>
            <a:r>
              <a:rPr lang="nl-BE" dirty="0" smtClean="0"/>
              <a:t> </a:t>
            </a:r>
            <a:endParaRPr lang="nl-BE" dirty="0"/>
          </a:p>
        </p:txBody>
      </p:sp>
      <p:pic>
        <p:nvPicPr>
          <p:cNvPr id="7174" name="Picture 6" descr="Afbeeldingsresultaat voor farmc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7496175"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39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39752" y="836712"/>
            <a:ext cx="4320480" cy="369332"/>
          </a:xfrm>
          <a:prstGeom prst="rect">
            <a:avLst/>
          </a:prstGeom>
          <a:noFill/>
        </p:spPr>
        <p:txBody>
          <a:bodyPr wrap="square" rtlCol="0">
            <a:spAutoFit/>
          </a:bodyPr>
          <a:lstStyle/>
          <a:p>
            <a:r>
              <a:rPr lang="nl-BE" b="1" dirty="0" smtClean="0"/>
              <a:t>Beleving</a:t>
            </a:r>
            <a:r>
              <a:rPr lang="nl-BE" dirty="0" smtClean="0"/>
              <a:t> </a:t>
            </a:r>
            <a:endParaRPr lang="nl-BE" dirty="0"/>
          </a:p>
        </p:txBody>
      </p:sp>
      <p:sp>
        <p:nvSpPr>
          <p:cNvPr id="3" name="Rechthoek 2"/>
          <p:cNvSpPr/>
          <p:nvPr/>
        </p:nvSpPr>
        <p:spPr>
          <a:xfrm>
            <a:off x="251520" y="1412776"/>
            <a:ext cx="8640960" cy="3970318"/>
          </a:xfrm>
          <a:prstGeom prst="rect">
            <a:avLst/>
          </a:prstGeom>
        </p:spPr>
        <p:txBody>
          <a:bodyPr wrap="square">
            <a:spAutoFit/>
          </a:bodyPr>
          <a:lstStyle/>
          <a:p>
            <a:pPr marL="285750" lvl="0" indent="-285750">
              <a:buFont typeface="Arial" panose="020B0604020202020204" pitchFamily="34" charset="0"/>
              <a:buChar char="•"/>
            </a:pPr>
            <a:r>
              <a:rPr lang="nl-BE" dirty="0"/>
              <a:t>Drukbezette </a:t>
            </a:r>
            <a:r>
              <a:rPr lang="nl-BE" dirty="0" smtClean="0"/>
              <a:t>mensen:  </a:t>
            </a:r>
            <a:r>
              <a:rPr lang="nl-BE" b="1" dirty="0"/>
              <a:t>betekenisvolle belevingen en ervaringen.</a:t>
            </a:r>
            <a:r>
              <a:rPr lang="nl-BE" dirty="0"/>
              <a:t> </a:t>
            </a:r>
            <a:endParaRPr lang="nl-BE" dirty="0" smtClean="0"/>
          </a:p>
          <a:p>
            <a:pPr lvl="0"/>
            <a:endParaRPr lang="nl-BE" dirty="0" smtClean="0"/>
          </a:p>
          <a:p>
            <a:pPr marL="285750" lvl="0" indent="-285750">
              <a:buFont typeface="Arial" panose="020B0604020202020204" pitchFamily="34" charset="0"/>
              <a:buChar char="•"/>
            </a:pPr>
            <a:r>
              <a:rPr lang="nl-BE" dirty="0"/>
              <a:t>N</a:t>
            </a:r>
            <a:r>
              <a:rPr lang="nl-BE" dirty="0" smtClean="0"/>
              <a:t>iet enkel iets leuks: gepersonaliseerde, </a:t>
            </a:r>
            <a:r>
              <a:rPr lang="nl-BE" dirty="0"/>
              <a:t>betekenisvolle </a:t>
            </a:r>
            <a:r>
              <a:rPr lang="nl-BE" dirty="0" smtClean="0"/>
              <a:t>activiteiten.</a:t>
            </a:r>
          </a:p>
          <a:p>
            <a:pPr lvl="0"/>
            <a:endParaRPr lang="nl-BE" dirty="0"/>
          </a:p>
          <a:p>
            <a:pPr marL="285750" lvl="0" indent="-285750">
              <a:buFont typeface="Arial" panose="020B0604020202020204" pitchFamily="34" charset="0"/>
              <a:buChar char="•"/>
            </a:pPr>
            <a:r>
              <a:rPr lang="nl-BE" dirty="0" smtClean="0"/>
              <a:t>Vrije </a:t>
            </a:r>
            <a:r>
              <a:rPr lang="nl-BE" dirty="0"/>
              <a:t>tijd </a:t>
            </a:r>
            <a:r>
              <a:rPr lang="nl-BE" dirty="0" smtClean="0"/>
              <a:t>moet zo </a:t>
            </a:r>
            <a:r>
              <a:rPr lang="nl-BE" dirty="0"/>
              <a:t>veel mogelijk ‘opleveren’ en wordt zoveel mogelijk buitenshuis doorgebracht. </a:t>
            </a:r>
            <a:endParaRPr lang="nl-BE" dirty="0" smtClean="0"/>
          </a:p>
          <a:p>
            <a:pPr lvl="0"/>
            <a:endParaRPr lang="nl-BE" dirty="0" smtClean="0"/>
          </a:p>
          <a:p>
            <a:pPr marL="285750" lvl="0" indent="-285750">
              <a:buFont typeface="Arial" panose="020B0604020202020204" pitchFamily="34" charset="0"/>
              <a:buChar char="•"/>
            </a:pPr>
            <a:r>
              <a:rPr lang="nl-BE" dirty="0" smtClean="0"/>
              <a:t>Men </a:t>
            </a:r>
            <a:r>
              <a:rPr lang="nl-BE" dirty="0"/>
              <a:t>wil graag met een leuk verhaal van hun daguitstap terug komen of de indruk wekken dat ze iets bijzonders hebben meegemaakt. (ZLTO plattelandstoerisme 2007</a:t>
            </a:r>
            <a:r>
              <a:rPr lang="nl-BE" dirty="0" smtClean="0"/>
              <a:t>)</a:t>
            </a:r>
          </a:p>
          <a:p>
            <a:pPr lvl="0"/>
            <a:endParaRPr lang="nl-BE" dirty="0"/>
          </a:p>
          <a:p>
            <a:pPr marL="285750" indent="-285750">
              <a:buFont typeface="Arial" panose="020B0604020202020204" pitchFamily="34" charset="0"/>
              <a:buChar char="•"/>
            </a:pPr>
            <a:r>
              <a:rPr lang="nl-BE" dirty="0"/>
              <a:t>Uit onderzoek Provincie Brabant (2005) blijkt dat 75% van de bezoekers eenmalig een boeren bedrijf bezoeken. Als er echter ook een activiteit wordt aangeboden (speelboerderijen) komt slechts 25% eenmalig. </a:t>
            </a:r>
            <a:r>
              <a:rPr lang="nl-BE" b="1" dirty="0"/>
              <a:t> </a:t>
            </a:r>
            <a:endParaRPr lang="nl-BE" dirty="0"/>
          </a:p>
        </p:txBody>
      </p:sp>
    </p:spTree>
    <p:extLst>
      <p:ext uri="{BB962C8B-B14F-4D97-AF65-F5344CB8AC3E}">
        <p14:creationId xmlns:p14="http://schemas.microsoft.com/office/powerpoint/2010/main" val="3942145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470818"/>
            <a:ext cx="6427787"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836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opdeboerderij.be/images/slideshow/hoo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149080"/>
            <a:ext cx="2089753" cy="208975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fbeeldingsresultaat voor rondleiding boerderi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930" y="2991944"/>
            <a:ext cx="4104456" cy="274032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2411760" y="410753"/>
            <a:ext cx="2465740" cy="707886"/>
          </a:xfrm>
          <a:prstGeom prst="rect">
            <a:avLst/>
          </a:prstGeom>
          <a:noFill/>
        </p:spPr>
        <p:txBody>
          <a:bodyPr wrap="none" rtlCol="0">
            <a:spAutoFit/>
          </a:bodyPr>
          <a:lstStyle/>
          <a:p>
            <a:r>
              <a:rPr lang="nl-BE" sz="4000" b="1" dirty="0" smtClean="0"/>
              <a:t>Inspiratie</a:t>
            </a:r>
            <a:endParaRPr lang="nl-BE" sz="4000" b="1" dirty="0"/>
          </a:p>
        </p:txBody>
      </p:sp>
      <p:pic>
        <p:nvPicPr>
          <p:cNvPr id="2050" name="Picture 2" descr="Gerelateerde afbeel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410753"/>
            <a:ext cx="3442306" cy="24360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farmcam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642" y="1412776"/>
            <a:ext cx="3382855" cy="253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31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11760" y="692696"/>
            <a:ext cx="1184940" cy="369332"/>
          </a:xfrm>
          <a:prstGeom prst="rect">
            <a:avLst/>
          </a:prstGeom>
        </p:spPr>
        <p:txBody>
          <a:bodyPr wrap="none">
            <a:spAutoFit/>
          </a:bodyPr>
          <a:lstStyle/>
          <a:p>
            <a:r>
              <a:rPr lang="nl-BE" b="1" dirty="0" smtClean="0"/>
              <a:t>Kinderen</a:t>
            </a:r>
            <a:endParaRPr lang="nl-BE" b="1" dirty="0"/>
          </a:p>
        </p:txBody>
      </p:sp>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32104"/>
            <a:ext cx="7200800" cy="504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01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11760" y="490512"/>
            <a:ext cx="1184940" cy="369332"/>
          </a:xfrm>
          <a:prstGeom prst="rect">
            <a:avLst/>
          </a:prstGeom>
        </p:spPr>
        <p:txBody>
          <a:bodyPr wrap="none">
            <a:spAutoFit/>
          </a:bodyPr>
          <a:lstStyle/>
          <a:p>
            <a:r>
              <a:rPr lang="nl-BE" b="1" dirty="0" smtClean="0"/>
              <a:t>Kinderen</a:t>
            </a:r>
            <a:endParaRPr lang="nl-BE" b="1"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80728"/>
            <a:ext cx="6793414" cy="537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129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1556792"/>
            <a:ext cx="1184940" cy="369332"/>
          </a:xfrm>
          <a:prstGeom prst="rect">
            <a:avLst/>
          </a:prstGeom>
        </p:spPr>
        <p:txBody>
          <a:bodyPr wrap="none">
            <a:spAutoFit/>
          </a:bodyPr>
          <a:lstStyle/>
          <a:p>
            <a:r>
              <a:rPr lang="nl-BE" b="1" dirty="0" smtClean="0"/>
              <a:t>Kinderen</a:t>
            </a:r>
            <a:endParaRPr lang="nl-BE" b="1"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60648"/>
            <a:ext cx="5808890" cy="593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918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63688" y="188641"/>
            <a:ext cx="4968552" cy="1152128"/>
          </a:xfrm>
        </p:spPr>
        <p:txBody>
          <a:bodyPr/>
          <a:lstStyle/>
          <a:p>
            <a:r>
              <a:rPr lang="nl-BE" sz="2400" b="1" dirty="0" err="1" smtClean="0">
                <a:solidFill>
                  <a:schemeClr val="tx1"/>
                </a:solidFill>
              </a:rPr>
              <a:t>Hanneken</a:t>
            </a:r>
            <a:r>
              <a:rPr lang="nl-BE" sz="2400" b="1" dirty="0" smtClean="0">
                <a:solidFill>
                  <a:schemeClr val="tx1"/>
                </a:solidFill>
              </a:rPr>
              <a:t> Tas</a:t>
            </a:r>
            <a:endParaRPr lang="nl-BE" sz="2400" b="1" dirty="0">
              <a:solidFill>
                <a:schemeClr val="tx1"/>
              </a:solidFill>
            </a:endParaRPr>
          </a:p>
        </p:txBody>
      </p:sp>
      <p:pic>
        <p:nvPicPr>
          <p:cNvPr id="29698" name="Picture 2" descr="Afbeeldingsresultaat voor hanneke t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1" y="1268760"/>
            <a:ext cx="4104455" cy="2901013"/>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Afbeeldingsresultaat voor hanneke 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281" y="2276872"/>
            <a:ext cx="4772688" cy="3247553"/>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Afbeeldingsresultaat voor hanneke t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626" y="4295610"/>
            <a:ext cx="2388655" cy="179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655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800" dirty="0" smtClean="0">
                <a:solidFill>
                  <a:schemeClr val="tx1"/>
                </a:solidFill>
              </a:rPr>
              <a:t>Associaties plattelandstoerisme</a:t>
            </a:r>
            <a:endParaRPr lang="nl-BE" sz="2800" dirty="0">
              <a:solidFill>
                <a:schemeClr val="tx1"/>
              </a:solidFill>
            </a:endParaRPr>
          </a:p>
        </p:txBody>
      </p:sp>
      <p:sp>
        <p:nvSpPr>
          <p:cNvPr id="3" name="Tijdelijke aanduiding voor inhoud 2"/>
          <p:cNvSpPr>
            <a:spLocks noGrp="1"/>
          </p:cNvSpPr>
          <p:nvPr>
            <p:ph idx="1"/>
          </p:nvPr>
        </p:nvSpPr>
        <p:spPr/>
        <p:txBody>
          <a:bodyPr/>
          <a:lstStyle/>
          <a:p>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5"/>
            <a:ext cx="8496944" cy="521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420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23728" y="764704"/>
            <a:ext cx="5198433" cy="1080119"/>
          </a:xfrm>
        </p:spPr>
        <p:txBody>
          <a:bodyPr/>
          <a:lstStyle/>
          <a:p>
            <a:pPr algn="l"/>
            <a:r>
              <a:rPr lang="nl-BE" b="1" dirty="0" smtClean="0">
                <a:solidFill>
                  <a:schemeClr val="tx1"/>
                </a:solidFill>
              </a:rPr>
              <a:t>Afsluiting</a:t>
            </a:r>
            <a:endParaRPr lang="nl-BE" b="1" dirty="0">
              <a:solidFill>
                <a:schemeClr val="tx1"/>
              </a:solidFill>
            </a:endParaRPr>
          </a:p>
        </p:txBody>
      </p:sp>
      <p:pic>
        <p:nvPicPr>
          <p:cNvPr id="28674" name="Picture 2" descr="Afbeeldingsresultaat voor farmc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72816"/>
            <a:ext cx="6624736" cy="372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05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494774" y="764704"/>
            <a:ext cx="6037666" cy="369332"/>
          </a:xfrm>
          <a:prstGeom prst="rect">
            <a:avLst/>
          </a:prstGeom>
          <a:noFill/>
        </p:spPr>
        <p:txBody>
          <a:bodyPr wrap="square" rtlCol="0">
            <a:spAutoFit/>
          </a:bodyPr>
          <a:lstStyle/>
          <a:p>
            <a:r>
              <a:rPr lang="nl-BE" b="1" dirty="0" smtClean="0"/>
              <a:t>Plattelandstoerisme </a:t>
            </a:r>
            <a:endParaRPr lang="nl-BE" b="1" dirty="0"/>
          </a:p>
        </p:txBody>
      </p:sp>
      <p:sp>
        <p:nvSpPr>
          <p:cNvPr id="3" name="Tekstvak 2"/>
          <p:cNvSpPr txBox="1"/>
          <p:nvPr/>
        </p:nvSpPr>
        <p:spPr>
          <a:xfrm>
            <a:off x="4860032" y="1340768"/>
            <a:ext cx="3816424" cy="3046988"/>
          </a:xfrm>
          <a:prstGeom prst="rect">
            <a:avLst/>
          </a:prstGeom>
          <a:noFill/>
        </p:spPr>
        <p:txBody>
          <a:bodyPr wrap="square" rtlCol="0">
            <a:spAutoFit/>
          </a:bodyPr>
          <a:lstStyle/>
          <a:p>
            <a:r>
              <a:rPr lang="nl-BE" sz="1600" b="1" dirty="0" smtClean="0"/>
              <a:t>Activiteiten of accommodaties als nevenactiviteit van agrarisch bedrijf</a:t>
            </a:r>
          </a:p>
          <a:p>
            <a:endParaRPr lang="nl-BE" sz="1600" b="1" dirty="0" smtClean="0"/>
          </a:p>
          <a:p>
            <a:pPr marL="285750" indent="-285750">
              <a:buFont typeface="Arial" panose="020B0604020202020204" pitchFamily="34" charset="0"/>
              <a:buChar char="•"/>
            </a:pPr>
            <a:r>
              <a:rPr lang="nl-BE" sz="1600" dirty="0" smtClean="0"/>
              <a:t>Gefragmenteerd </a:t>
            </a:r>
          </a:p>
          <a:p>
            <a:pPr marL="285750" indent="-285750">
              <a:buFont typeface="Arial" panose="020B0604020202020204" pitchFamily="34" charset="0"/>
              <a:buChar char="•"/>
            </a:pPr>
            <a:r>
              <a:rPr lang="nl-BE" sz="1600" dirty="0" smtClean="0"/>
              <a:t>Agrotoerisme versus plattelandstoerisme</a:t>
            </a:r>
          </a:p>
          <a:p>
            <a:pPr marL="285750" indent="-285750">
              <a:buFont typeface="Arial" panose="020B0604020202020204" pitchFamily="34" charset="0"/>
              <a:buChar char="•"/>
            </a:pPr>
            <a:r>
              <a:rPr lang="nl-BE" sz="1600" dirty="0" smtClean="0"/>
              <a:t>Seizoensgebonden</a:t>
            </a:r>
          </a:p>
          <a:p>
            <a:pPr marL="285750" indent="-285750">
              <a:buFont typeface="Arial" panose="020B0604020202020204" pitchFamily="34" charset="0"/>
              <a:buChar char="•"/>
            </a:pPr>
            <a:r>
              <a:rPr lang="nl-BE" sz="1600" dirty="0" smtClean="0"/>
              <a:t>Verblijfsrecreatie versus dagrecreatie</a:t>
            </a:r>
          </a:p>
          <a:p>
            <a:pPr marL="285750" indent="-285750">
              <a:buFont typeface="Arial" panose="020B0604020202020204" pitchFamily="34" charset="0"/>
              <a:buChar char="•"/>
            </a:pPr>
            <a:r>
              <a:rPr lang="nl-BE" sz="1600" dirty="0" smtClean="0"/>
              <a:t>Mensen op de boerderij </a:t>
            </a:r>
          </a:p>
          <a:p>
            <a:pPr marL="285750" indent="-285750">
              <a:buFont typeface="Arial" panose="020B0604020202020204" pitchFamily="34" charset="0"/>
              <a:buChar char="•"/>
            </a:pPr>
            <a:r>
              <a:rPr lang="nl-BE" sz="1600" dirty="0" smtClean="0"/>
              <a:t>Plattelandsrecreatie onderdeel van MFL </a:t>
            </a:r>
          </a:p>
          <a:p>
            <a:pPr marL="285750" indent="-285750">
              <a:buFont typeface="Arial" panose="020B0604020202020204" pitchFamily="34" charset="0"/>
              <a:buChar char="•"/>
            </a:pPr>
            <a:endParaRPr lang="nl-BE" sz="1600" dirty="0"/>
          </a:p>
        </p:txBody>
      </p:sp>
      <p:pic>
        <p:nvPicPr>
          <p:cNvPr id="2054" name="Picture 6" descr="Afbeeldingsresultaat voor farmcamp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5" y="3212975"/>
            <a:ext cx="3973958" cy="23762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farmcam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340768"/>
            <a:ext cx="30765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81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123728" y="382836"/>
            <a:ext cx="6037666" cy="369332"/>
          </a:xfrm>
          <a:prstGeom prst="rect">
            <a:avLst/>
          </a:prstGeom>
          <a:noFill/>
        </p:spPr>
        <p:txBody>
          <a:bodyPr wrap="square" rtlCol="0">
            <a:spAutoFit/>
          </a:bodyPr>
          <a:lstStyle/>
          <a:p>
            <a:r>
              <a:rPr lang="nl-BE" b="1" dirty="0" smtClean="0">
                <a:solidFill>
                  <a:prstClr val="black"/>
                </a:solidFill>
              </a:rPr>
              <a:t>Cijfers in Nederland  </a:t>
            </a:r>
            <a:endParaRPr lang="nl-BE" b="1" dirty="0">
              <a:solidFill>
                <a:prstClr val="black"/>
              </a:solidFill>
            </a:endParaRPr>
          </a:p>
        </p:txBody>
      </p:sp>
      <p:pic>
        <p:nvPicPr>
          <p:cNvPr id="6" name="Afbeelding 5" descr="http://multifunctionelelandbouw.net/sites/default/files2/u8695/ontwikkeling_recreatie_2007-2013.jpg"/>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348880"/>
            <a:ext cx="5832648" cy="1008112"/>
          </a:xfrm>
          <a:prstGeom prst="rect">
            <a:avLst/>
          </a:prstGeom>
          <a:noFill/>
          <a:ln>
            <a:noFill/>
          </a:ln>
        </p:spPr>
      </p:pic>
      <p:pic>
        <p:nvPicPr>
          <p:cNvPr id="8" name="Afbeelding 7" descr="http://multifunctionelelandbouw.net/sites/default/files2/u8695/omzetschatting_recreatie_naar_bedrijfstype_2013.jpg"/>
          <p:cNvPicPr/>
          <p:nvPr/>
        </p:nvPicPr>
        <p:blipFill>
          <a:blip r:embed="rId6">
            <a:extLst>
              <a:ext uri="{28A0092B-C50C-407E-A947-70E740481C1C}">
                <a14:useLocalDpi xmlns:a14="http://schemas.microsoft.com/office/drawing/2010/main" val="0"/>
              </a:ext>
            </a:extLst>
          </a:blip>
          <a:srcRect/>
          <a:stretch>
            <a:fillRect/>
          </a:stretch>
        </p:blipFill>
        <p:spPr bwMode="auto">
          <a:xfrm>
            <a:off x="1403648" y="3429000"/>
            <a:ext cx="5832648" cy="2880320"/>
          </a:xfrm>
          <a:prstGeom prst="rect">
            <a:avLst/>
          </a:prstGeom>
          <a:noFill/>
          <a:ln>
            <a:noFill/>
          </a:ln>
        </p:spPr>
      </p:pic>
      <p:sp>
        <p:nvSpPr>
          <p:cNvPr id="4" name="Tekstvak 3"/>
          <p:cNvSpPr txBox="1"/>
          <p:nvPr/>
        </p:nvSpPr>
        <p:spPr>
          <a:xfrm>
            <a:off x="1511660" y="1052736"/>
            <a:ext cx="5616624" cy="1169551"/>
          </a:xfrm>
          <a:prstGeom prst="rect">
            <a:avLst/>
          </a:prstGeom>
          <a:noFill/>
        </p:spPr>
        <p:txBody>
          <a:bodyPr wrap="square" rtlCol="0">
            <a:spAutoFit/>
          </a:bodyPr>
          <a:lstStyle/>
          <a:p>
            <a:pPr marL="285750" indent="-285750">
              <a:buFont typeface="Arial" panose="020B0604020202020204" pitchFamily="34" charset="0"/>
              <a:buChar char="•"/>
            </a:pPr>
            <a:r>
              <a:rPr lang="nl-BE" sz="1400" dirty="0" smtClean="0"/>
              <a:t>120 MFL bedrijven</a:t>
            </a:r>
          </a:p>
          <a:p>
            <a:pPr marL="285750" indent="-285750">
              <a:buFont typeface="Arial" panose="020B0604020202020204" pitchFamily="34" charset="0"/>
              <a:buChar char="•"/>
            </a:pPr>
            <a:r>
              <a:rPr lang="nl-BE" sz="1400" dirty="0" smtClean="0"/>
              <a:t>2007 37.828€ 2013 54.375€</a:t>
            </a:r>
          </a:p>
          <a:p>
            <a:pPr marL="285750" indent="-285750">
              <a:buFont typeface="Arial" panose="020B0604020202020204" pitchFamily="34" charset="0"/>
              <a:buChar char="•"/>
            </a:pPr>
            <a:r>
              <a:rPr lang="nl-BE" sz="1400" dirty="0" smtClean="0"/>
              <a:t>Aantal bedrijven iets afgenomen. Omzet flink toegenomen</a:t>
            </a:r>
          </a:p>
          <a:p>
            <a:pPr marL="285750" indent="-285750">
              <a:buFont typeface="Arial" panose="020B0604020202020204" pitchFamily="34" charset="0"/>
              <a:buChar char="•"/>
            </a:pPr>
            <a:r>
              <a:rPr lang="nl-BE" sz="1400" dirty="0" smtClean="0"/>
              <a:t>45% recreatieomzet gemiddeld</a:t>
            </a:r>
          </a:p>
          <a:p>
            <a:endParaRPr lang="nl-BE" sz="1400" dirty="0"/>
          </a:p>
        </p:txBody>
      </p:sp>
    </p:spTree>
    <p:extLst>
      <p:ext uri="{BB962C8B-B14F-4D97-AF65-F5344CB8AC3E}">
        <p14:creationId xmlns:p14="http://schemas.microsoft.com/office/powerpoint/2010/main" val="3076341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123728" y="382836"/>
            <a:ext cx="6037666" cy="369332"/>
          </a:xfrm>
          <a:prstGeom prst="rect">
            <a:avLst/>
          </a:prstGeom>
          <a:noFill/>
        </p:spPr>
        <p:txBody>
          <a:bodyPr wrap="square" rtlCol="0">
            <a:spAutoFit/>
          </a:bodyPr>
          <a:lstStyle/>
          <a:p>
            <a:r>
              <a:rPr lang="nl-BE" b="1" dirty="0" smtClean="0">
                <a:solidFill>
                  <a:prstClr val="black"/>
                </a:solidFill>
              </a:rPr>
              <a:t>Cijfers in Noord Brabant  </a:t>
            </a:r>
            <a:endParaRPr lang="nl-BE" b="1" dirty="0">
              <a:solidFill>
                <a:prstClr val="black"/>
              </a:solidFill>
            </a:endParaRPr>
          </a:p>
        </p:txBody>
      </p:sp>
      <p:sp>
        <p:nvSpPr>
          <p:cNvPr id="4" name="Tekstvak 3"/>
          <p:cNvSpPr txBox="1"/>
          <p:nvPr/>
        </p:nvSpPr>
        <p:spPr>
          <a:xfrm>
            <a:off x="1511660" y="1052736"/>
            <a:ext cx="6649734" cy="1600438"/>
          </a:xfrm>
          <a:prstGeom prst="rect">
            <a:avLst/>
          </a:prstGeom>
          <a:noFill/>
        </p:spPr>
        <p:txBody>
          <a:bodyPr wrap="square" rtlCol="0">
            <a:spAutoFit/>
          </a:bodyPr>
          <a:lstStyle/>
          <a:p>
            <a:pPr marL="285750" lvl="0" indent="-285750">
              <a:buFont typeface="Arial" panose="020B0604020202020204" pitchFamily="34" charset="0"/>
              <a:buChar char="•"/>
            </a:pPr>
            <a:r>
              <a:rPr lang="nl-BE" sz="1400" dirty="0"/>
              <a:t>4,5% bedrijven Brabant= 550-700 bedrijven met agrotoerisme (2005)</a:t>
            </a:r>
          </a:p>
          <a:p>
            <a:pPr marL="285750" lvl="0" indent="-285750">
              <a:buFont typeface="Arial" panose="020B0604020202020204" pitchFamily="34" charset="0"/>
              <a:buChar char="•"/>
            </a:pPr>
            <a:r>
              <a:rPr lang="nl-BE" sz="1400" dirty="0" smtClean="0"/>
              <a:t>Een </a:t>
            </a:r>
            <a:r>
              <a:rPr lang="nl-BE" sz="1400" dirty="0"/>
              <a:t>op de drie van hen haalt hoofdzakelijk haar inkomen uit agrotoerisme</a:t>
            </a:r>
          </a:p>
          <a:p>
            <a:pPr marL="285750" lvl="0" indent="-285750">
              <a:buFont typeface="Arial" panose="020B0604020202020204" pitchFamily="34" charset="0"/>
              <a:buChar char="•"/>
            </a:pPr>
            <a:r>
              <a:rPr lang="nl-BE" sz="1400" dirty="0" smtClean="0"/>
              <a:t>Gemiddeld </a:t>
            </a:r>
            <a:r>
              <a:rPr lang="nl-BE" sz="1400" dirty="0"/>
              <a:t>investeert men tussen 10.000 en 30.000 euro per activiteit: gemiddeld verdient men dit tussen de 4 en 6 jaar terug</a:t>
            </a:r>
          </a:p>
          <a:p>
            <a:pPr marL="285750" lvl="0" indent="-285750">
              <a:buFont typeface="Arial" panose="020B0604020202020204" pitchFamily="34" charset="0"/>
              <a:buChar char="•"/>
            </a:pPr>
            <a:r>
              <a:rPr lang="nl-BE" sz="1400" dirty="0"/>
              <a:t>80% agro-toeristische ondernemers willen hun activiteiten uitbreiden</a:t>
            </a:r>
          </a:p>
          <a:p>
            <a:pPr marL="285750" lvl="0" indent="-285750">
              <a:buFont typeface="Arial" panose="020B0604020202020204" pitchFamily="34" charset="0"/>
              <a:buChar char="•"/>
            </a:pPr>
            <a:endParaRPr lang="nl-BE" sz="1400" dirty="0"/>
          </a:p>
          <a:p>
            <a:endParaRPr lang="nl-BE" sz="1400"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852936"/>
            <a:ext cx="7886700" cy="2705100"/>
          </a:xfrm>
          <a:prstGeom prst="rect">
            <a:avLst/>
          </a:prstGeom>
        </p:spPr>
      </p:pic>
    </p:spTree>
    <p:extLst>
      <p:ext uri="{BB962C8B-B14F-4D97-AF65-F5344CB8AC3E}">
        <p14:creationId xmlns:p14="http://schemas.microsoft.com/office/powerpoint/2010/main" val="2623363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67744" y="548680"/>
            <a:ext cx="5184576" cy="369332"/>
          </a:xfrm>
          <a:prstGeom prst="rect">
            <a:avLst/>
          </a:prstGeom>
          <a:noFill/>
        </p:spPr>
        <p:txBody>
          <a:bodyPr wrap="square" rtlCol="0">
            <a:spAutoFit/>
          </a:bodyPr>
          <a:lstStyle/>
          <a:p>
            <a:r>
              <a:rPr lang="nl-BE" b="1" dirty="0" smtClean="0"/>
              <a:t>De Plattelandsklant</a:t>
            </a:r>
            <a:endParaRPr lang="nl-BE" b="1" dirty="0"/>
          </a:p>
        </p:txBody>
      </p:sp>
      <p:pic>
        <p:nvPicPr>
          <p:cNvPr id="24578" name="Picture 2" descr="Afbeeldingsresultaat voor farmc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28800"/>
            <a:ext cx="6768752" cy="434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302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67744" y="548680"/>
            <a:ext cx="5184576" cy="369332"/>
          </a:xfrm>
          <a:prstGeom prst="rect">
            <a:avLst/>
          </a:prstGeom>
          <a:noFill/>
        </p:spPr>
        <p:txBody>
          <a:bodyPr wrap="square" rtlCol="0">
            <a:spAutoFit/>
          </a:bodyPr>
          <a:lstStyle/>
          <a:p>
            <a:r>
              <a:rPr lang="nl-BE" b="1" dirty="0" smtClean="0"/>
              <a:t>De Plattelandsklant</a:t>
            </a:r>
            <a:endParaRPr lang="nl-BE" b="1" dirty="0"/>
          </a:p>
        </p:txBody>
      </p:sp>
      <p:pic>
        <p:nvPicPr>
          <p:cNvPr id="3080" name="Picture 8" descr="Afbeeldingsresultaat voor farmc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3" y="1240940"/>
            <a:ext cx="3996253" cy="182802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fbeeldingsresultaat voor actieve seni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185606"/>
            <a:ext cx="4689321" cy="312437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fbeeldingsresultaat voor farmcam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5" y="1240940"/>
            <a:ext cx="3312369" cy="184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05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67744" y="548680"/>
            <a:ext cx="5184576" cy="369332"/>
          </a:xfrm>
          <a:prstGeom prst="rect">
            <a:avLst/>
          </a:prstGeom>
          <a:noFill/>
        </p:spPr>
        <p:txBody>
          <a:bodyPr wrap="square" rtlCol="0">
            <a:spAutoFit/>
          </a:bodyPr>
          <a:lstStyle/>
          <a:p>
            <a:r>
              <a:rPr lang="nl-BE" b="1" dirty="0" smtClean="0"/>
              <a:t>De Plattelandsklant</a:t>
            </a:r>
            <a:endParaRPr lang="nl-BE" b="1" dirty="0"/>
          </a:p>
        </p:txBody>
      </p:sp>
      <p:sp>
        <p:nvSpPr>
          <p:cNvPr id="3" name="Rechthoek 2"/>
          <p:cNvSpPr/>
          <p:nvPr/>
        </p:nvSpPr>
        <p:spPr>
          <a:xfrm>
            <a:off x="1691680" y="1862720"/>
            <a:ext cx="6174432" cy="3416320"/>
          </a:xfrm>
          <a:prstGeom prst="rect">
            <a:avLst/>
          </a:prstGeom>
        </p:spPr>
        <p:txBody>
          <a:bodyPr wrap="square">
            <a:spAutoFit/>
          </a:bodyPr>
          <a:lstStyle/>
          <a:p>
            <a:pPr marL="285750" lvl="0" indent="-285750">
              <a:buFont typeface="Arial" panose="020B0604020202020204" pitchFamily="34" charset="0"/>
              <a:buChar char="•"/>
            </a:pPr>
            <a:r>
              <a:rPr lang="nl-BE" dirty="0"/>
              <a:t>Jonger, </a:t>
            </a:r>
            <a:endParaRPr lang="nl-BE" dirty="0" smtClean="0"/>
          </a:p>
          <a:p>
            <a:pPr marL="285750" lvl="0" indent="-285750">
              <a:buFont typeface="Arial" panose="020B0604020202020204" pitchFamily="34" charset="0"/>
              <a:buChar char="•"/>
            </a:pPr>
            <a:r>
              <a:rPr lang="nl-BE" dirty="0"/>
              <a:t>H</a:t>
            </a:r>
            <a:r>
              <a:rPr lang="nl-BE" dirty="0" smtClean="0"/>
              <a:t>oger </a:t>
            </a:r>
            <a:r>
              <a:rPr lang="nl-BE" dirty="0"/>
              <a:t>opgeleid, </a:t>
            </a:r>
            <a:endParaRPr lang="nl-BE" dirty="0" smtClean="0"/>
          </a:p>
          <a:p>
            <a:pPr marL="285750" lvl="0" indent="-285750">
              <a:buFont typeface="Arial" panose="020B0604020202020204" pitchFamily="34" charset="0"/>
              <a:buChar char="•"/>
            </a:pPr>
            <a:r>
              <a:rPr lang="nl-BE" dirty="0" smtClean="0"/>
              <a:t>Hebben </a:t>
            </a:r>
            <a:r>
              <a:rPr lang="nl-BE" dirty="0"/>
              <a:t>een hoger inkomen, </a:t>
            </a:r>
            <a:endParaRPr lang="nl-BE" dirty="0" smtClean="0"/>
          </a:p>
          <a:p>
            <a:pPr marL="285750" lvl="0" indent="-285750">
              <a:buFont typeface="Arial" panose="020B0604020202020204" pitchFamily="34" charset="0"/>
              <a:buChar char="•"/>
            </a:pPr>
            <a:r>
              <a:rPr lang="nl-BE" dirty="0"/>
              <a:t>Z</a:t>
            </a:r>
            <a:r>
              <a:rPr lang="nl-BE" dirty="0" smtClean="0"/>
              <a:t>ijn </a:t>
            </a:r>
            <a:r>
              <a:rPr lang="nl-BE" dirty="0"/>
              <a:t>minder vaak alleenstaand, </a:t>
            </a:r>
            <a:endParaRPr lang="nl-BE" dirty="0" smtClean="0"/>
          </a:p>
          <a:p>
            <a:pPr marL="285750" lvl="0" indent="-285750">
              <a:buFont typeface="Arial" panose="020B0604020202020204" pitchFamily="34" charset="0"/>
              <a:buChar char="•"/>
            </a:pPr>
            <a:r>
              <a:rPr lang="nl-BE" dirty="0"/>
              <a:t>H</a:t>
            </a:r>
            <a:r>
              <a:rPr lang="nl-BE" dirty="0" smtClean="0"/>
              <a:t>ebben </a:t>
            </a:r>
            <a:r>
              <a:rPr lang="nl-BE" dirty="0"/>
              <a:t>vaker thuiswonende kinderen</a:t>
            </a:r>
            <a:r>
              <a:rPr lang="nl-BE" dirty="0" smtClean="0"/>
              <a:t>.</a:t>
            </a:r>
          </a:p>
          <a:p>
            <a:pPr marL="285750" lvl="0" indent="-285750">
              <a:buFont typeface="Arial" panose="020B0604020202020204" pitchFamily="34" charset="0"/>
              <a:buChar char="•"/>
            </a:pPr>
            <a:r>
              <a:rPr lang="nl-BE" dirty="0" smtClean="0"/>
              <a:t>Interesse in buitenrecreatie, ecotoerisme</a:t>
            </a:r>
            <a:endParaRPr lang="nl-BE" dirty="0"/>
          </a:p>
          <a:p>
            <a:pPr marL="285750" lvl="0" indent="-285750">
              <a:buFont typeface="Arial" panose="020B0604020202020204" pitchFamily="34" charset="0"/>
              <a:buChar char="•"/>
            </a:pPr>
            <a:r>
              <a:rPr lang="nl-BE" dirty="0"/>
              <a:t>Hebben meer een band met de agrarische sector</a:t>
            </a:r>
            <a:r>
              <a:rPr lang="nl-BE" dirty="0" smtClean="0"/>
              <a:t>,</a:t>
            </a:r>
          </a:p>
          <a:p>
            <a:pPr marL="285750" lvl="0" indent="-285750">
              <a:buFont typeface="Arial" panose="020B0604020202020204" pitchFamily="34" charset="0"/>
              <a:buChar char="•"/>
            </a:pPr>
            <a:r>
              <a:rPr lang="nl-BE" dirty="0"/>
              <a:t>K</a:t>
            </a:r>
            <a:r>
              <a:rPr lang="nl-BE" dirty="0" smtClean="0"/>
              <a:t>open </a:t>
            </a:r>
            <a:r>
              <a:rPr lang="nl-BE" dirty="0"/>
              <a:t>vaker bij de boer en/of biologische producten </a:t>
            </a:r>
            <a:endParaRPr lang="nl-BE" dirty="0" smtClean="0"/>
          </a:p>
          <a:p>
            <a:pPr marL="285750" lvl="0" indent="-285750">
              <a:buFont typeface="Arial" panose="020B0604020202020204" pitchFamily="34" charset="0"/>
              <a:buChar char="•"/>
            </a:pPr>
            <a:r>
              <a:rPr lang="nl-BE" dirty="0" smtClean="0"/>
              <a:t>Komen </a:t>
            </a:r>
            <a:r>
              <a:rPr lang="nl-BE" dirty="0"/>
              <a:t>de boerderij veel vaker op het internet tegen bij </a:t>
            </a:r>
            <a:r>
              <a:rPr lang="nl-BE" dirty="0" smtClean="0"/>
              <a:t>zoektocht </a:t>
            </a:r>
            <a:r>
              <a:rPr lang="nl-BE" dirty="0"/>
              <a:t>naar </a:t>
            </a:r>
            <a:r>
              <a:rPr lang="nl-BE" dirty="0" smtClean="0"/>
              <a:t>daguitstap of kortverblijf</a:t>
            </a:r>
            <a:endParaRPr lang="nl-BE" dirty="0"/>
          </a:p>
          <a:p>
            <a:pPr marL="285750" lvl="0" indent="-285750">
              <a:buFont typeface="Arial" panose="020B0604020202020204" pitchFamily="34" charset="0"/>
              <a:buChar char="•"/>
            </a:pPr>
            <a:r>
              <a:rPr lang="nl-BE" dirty="0" smtClean="0"/>
              <a:t>Eerder uit stad afkomstig</a:t>
            </a:r>
          </a:p>
          <a:p>
            <a:pPr lvl="0"/>
            <a:endParaRPr lang="nl-BE" dirty="0"/>
          </a:p>
        </p:txBody>
      </p:sp>
    </p:spTree>
    <p:extLst>
      <p:ext uri="{BB962C8B-B14F-4D97-AF65-F5344CB8AC3E}">
        <p14:creationId xmlns:p14="http://schemas.microsoft.com/office/powerpoint/2010/main" val="2569778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1431</TotalTime>
  <Words>502</Words>
  <Application>Microsoft Office PowerPoint</Application>
  <PresentationFormat>Diavoorstelling (4:3)</PresentationFormat>
  <Paragraphs>126</Paragraphs>
  <Slides>30</Slides>
  <Notes>30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30</vt:i4>
      </vt:variant>
    </vt:vector>
  </HeadingPairs>
  <TitlesOfParts>
    <vt:vector size="34" baseType="lpstr">
      <vt:lpstr>Arial</vt:lpstr>
      <vt:lpstr>Calibri</vt:lpstr>
      <vt:lpstr>Lucida Grande</vt:lpstr>
      <vt:lpstr>Standaardontwerp</vt:lpstr>
      <vt:lpstr>Traject De Beleverij</vt:lpstr>
      <vt:lpstr>PowerPoint-presentatie</vt:lpstr>
      <vt:lpstr>Associaties plattelandstoerisme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Pauze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Hanneken Tas</vt:lpstr>
      <vt:lpstr>Afsluiting</vt:lpstr>
    </vt:vector>
  </TitlesOfParts>
  <Company>PROVANT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VAN SELM Laura</dc:creator>
  <cp:lastModifiedBy>VAN SELM Laura</cp:lastModifiedBy>
  <cp:revision>52</cp:revision>
  <dcterms:created xsi:type="dcterms:W3CDTF">2017-03-22T08:39:21Z</dcterms:created>
  <dcterms:modified xsi:type="dcterms:W3CDTF">2019-01-30T11:41:09Z</dcterms:modified>
</cp:coreProperties>
</file>