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0" r:id="rId3"/>
  </p:sldMasterIdLst>
  <p:notesMasterIdLst>
    <p:notesMasterId r:id="rId29"/>
  </p:notesMasterIdLst>
  <p:sldIdLst>
    <p:sldId id="257" r:id="rId4"/>
    <p:sldId id="265" r:id="rId5"/>
    <p:sldId id="258" r:id="rId6"/>
    <p:sldId id="266" r:id="rId7"/>
    <p:sldId id="259" r:id="rId8"/>
    <p:sldId id="260" r:id="rId9"/>
    <p:sldId id="261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63" r:id="rId27"/>
    <p:sldId id="264" r:id="rId2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57C74-3D20-41F8-B478-935315FFC10A}" type="datetimeFigureOut">
              <a:rPr lang="nl-BE" smtClean="0"/>
              <a:t>30/01/2019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C71F-9785-4622-B89D-2F4C3579B61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81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6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BA157-1829-2445-9090-9D6D86902D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6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22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6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BA157-1829-2445-9090-9D6D86902D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6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41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6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BA157-1829-2445-9090-9D6D86902D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6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30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6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BA157-1829-2445-9090-9D6D86902D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6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0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6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BA157-1829-2445-9090-9D6D86902D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6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0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6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BA157-1829-2445-9090-9D6D86902D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6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932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6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BA157-1829-2445-9090-9D6D86902D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6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35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6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BA157-1829-2445-9090-9D6D86902D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6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35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BA8A15-4072-408A-8BF9-11EE4267FF28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28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Ronny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6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BA157-1829-2445-9090-9D6D86902D4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6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7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rurant_plattel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69" y="3786087"/>
            <a:ext cx="9172812" cy="30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49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BCABAE0-B5D1-4EBA-88AA-C29E85A63323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7358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9308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7915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5659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6691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2731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547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2026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6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863" y="378558"/>
            <a:ext cx="10290890" cy="1288800"/>
          </a:xfrm>
        </p:spPr>
        <p:txBody>
          <a:bodyPr lIns="0" tIns="0" rIns="0" bIns="0" anchor="t" anchorCtr="0">
            <a:noAutofit/>
          </a:bodyPr>
          <a:lstStyle>
            <a:lvl1pPr algn="l">
              <a:defRPr sz="6994" kern="0">
                <a:solidFill>
                  <a:schemeClr val="accent1"/>
                </a:solidFill>
                <a:latin typeface="Museo Sans 500"/>
              </a:defRPr>
            </a:lvl1pPr>
          </a:lstStyle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/>
          </p:nvPr>
        </p:nvSpPr>
        <p:spPr>
          <a:xfrm>
            <a:off x="634863" y="1928979"/>
            <a:ext cx="9891628" cy="4064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4197"/>
              </a:lnSpc>
              <a:spcBef>
                <a:spcPts val="0"/>
              </a:spcBef>
              <a:spcAft>
                <a:spcPts val="999"/>
              </a:spcAft>
              <a:buNone/>
              <a:defRPr sz="3497" baseline="0">
                <a:solidFill>
                  <a:schemeClr val="accent1"/>
                </a:solidFill>
                <a:latin typeface="Museo Sans 30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635256" y="6121800"/>
            <a:ext cx="9891628" cy="736200"/>
          </a:xfrm>
        </p:spPr>
        <p:txBody>
          <a:bodyPr lIns="0" tIns="0" rIns="0" bIns="0" anchor="ctr" anchorCtr="0">
            <a:noAutofit/>
          </a:bodyPr>
          <a:lstStyle>
            <a:lvl5pPr marL="0" indent="0">
              <a:lnSpc>
                <a:spcPts val="2698"/>
              </a:lnSpc>
              <a:spcBef>
                <a:spcPts val="0"/>
              </a:spcBef>
              <a:buNone/>
              <a:defRPr sz="2248">
                <a:solidFill>
                  <a:schemeClr val="bg1"/>
                </a:solidFill>
                <a:latin typeface="Museo Sans 500"/>
              </a:defRPr>
            </a:lvl5pPr>
          </a:lstStyle>
          <a:p>
            <a:pPr lvl="4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541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bulle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863" y="378558"/>
            <a:ext cx="10290890" cy="1288800"/>
          </a:xfrm>
        </p:spPr>
        <p:txBody>
          <a:bodyPr lIns="0" tIns="0" rIns="0" bIns="0" anchor="t" anchorCtr="0">
            <a:noAutofit/>
          </a:bodyPr>
          <a:lstStyle>
            <a:lvl1pPr algn="l">
              <a:defRPr sz="6994" kern="0">
                <a:solidFill>
                  <a:schemeClr val="accent1"/>
                </a:solidFill>
                <a:latin typeface="Museo Sans 500"/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635256" y="6121800"/>
            <a:ext cx="9891628" cy="736200"/>
          </a:xfrm>
        </p:spPr>
        <p:txBody>
          <a:bodyPr lIns="0" tIns="0" rIns="0" bIns="0" anchor="ctr" anchorCtr="0">
            <a:noAutofit/>
          </a:bodyPr>
          <a:lstStyle>
            <a:lvl5pPr marL="0" indent="0">
              <a:lnSpc>
                <a:spcPts val="2698"/>
              </a:lnSpc>
              <a:spcBef>
                <a:spcPts val="0"/>
              </a:spcBef>
              <a:buNone/>
              <a:defRPr sz="2248">
                <a:solidFill>
                  <a:schemeClr val="bg1"/>
                </a:solidFill>
                <a:latin typeface="Museo Sans 500"/>
              </a:defRPr>
            </a:lvl5pPr>
          </a:lstStyle>
          <a:p>
            <a:pPr lvl="4"/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1269725" y="1928979"/>
            <a:ext cx="9891628" cy="4064400"/>
          </a:xfrm>
        </p:spPr>
        <p:txBody>
          <a:bodyPr lIns="0" tIns="0" rIns="0" bIns="0">
            <a:noAutofit/>
          </a:bodyPr>
          <a:lstStyle>
            <a:lvl1pPr>
              <a:lnSpc>
                <a:spcPts val="4197"/>
              </a:lnSpc>
              <a:spcBef>
                <a:spcPts val="0"/>
              </a:spcBef>
              <a:spcAft>
                <a:spcPts val="1998"/>
              </a:spcAft>
              <a:buClr>
                <a:schemeClr val="tx2"/>
              </a:buClr>
              <a:defRPr sz="3497" ker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2076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bullets_im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863" y="378558"/>
            <a:ext cx="6871745" cy="1288800"/>
          </a:xfrm>
        </p:spPr>
        <p:txBody>
          <a:bodyPr lIns="0" tIns="0" rIns="0" bIns="0" anchor="t" anchorCtr="0">
            <a:noAutofit/>
          </a:bodyPr>
          <a:lstStyle>
            <a:lvl1pPr algn="l">
              <a:defRPr sz="6994" kern="0">
                <a:solidFill>
                  <a:schemeClr val="accent1"/>
                </a:solidFill>
                <a:latin typeface="Museo Sans 500"/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635256" y="6121800"/>
            <a:ext cx="9891628" cy="736200"/>
          </a:xfrm>
        </p:spPr>
        <p:txBody>
          <a:bodyPr lIns="0" tIns="0" rIns="0" bIns="0" anchor="ctr" anchorCtr="0">
            <a:noAutofit/>
          </a:bodyPr>
          <a:lstStyle>
            <a:lvl5pPr marL="0" indent="0">
              <a:lnSpc>
                <a:spcPts val="2698"/>
              </a:lnSpc>
              <a:spcBef>
                <a:spcPts val="0"/>
              </a:spcBef>
              <a:buNone/>
              <a:defRPr sz="2248">
                <a:solidFill>
                  <a:schemeClr val="bg1"/>
                </a:solidFill>
                <a:latin typeface="Museo Sans 500"/>
              </a:defRPr>
            </a:lvl5pPr>
          </a:lstStyle>
          <a:p>
            <a:pPr lvl="4"/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1269725" y="1928979"/>
            <a:ext cx="6236882" cy="4064400"/>
          </a:xfrm>
        </p:spPr>
        <p:txBody>
          <a:bodyPr lIns="0" tIns="0" rIns="0" bIns="0">
            <a:noAutofit/>
          </a:bodyPr>
          <a:lstStyle>
            <a:lvl1pPr>
              <a:lnSpc>
                <a:spcPts val="4197"/>
              </a:lnSpc>
              <a:spcBef>
                <a:spcPts val="0"/>
              </a:spcBef>
              <a:spcAft>
                <a:spcPts val="1998"/>
              </a:spcAft>
              <a:buClr>
                <a:schemeClr val="tx2"/>
              </a:buClr>
              <a:defRPr sz="3497" ker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BE" dirty="0" smtClean="0"/>
              <a:t>Klik om de tekststijl van het model te bewerken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6"/>
          </p:nvPr>
        </p:nvSpPr>
        <p:spPr>
          <a:xfrm>
            <a:off x="7939513" y="10179"/>
            <a:ext cx="3064606" cy="5983200"/>
          </a:xfrm>
        </p:spPr>
        <p:txBody>
          <a:bodyPr>
            <a:normAutofit/>
          </a:bodyPr>
          <a:lstStyle>
            <a:lvl1pPr>
              <a:defRPr sz="2098"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349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m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863" y="378558"/>
            <a:ext cx="6871745" cy="1288800"/>
          </a:xfrm>
        </p:spPr>
        <p:txBody>
          <a:bodyPr lIns="0" tIns="0" rIns="0" bIns="0" anchor="t" anchorCtr="0">
            <a:noAutofit/>
          </a:bodyPr>
          <a:lstStyle>
            <a:lvl1pPr algn="l">
              <a:defRPr sz="6994" kern="0">
                <a:solidFill>
                  <a:schemeClr val="accent1"/>
                </a:solidFill>
                <a:latin typeface="Museo Sans 500"/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635256" y="6121800"/>
            <a:ext cx="9891628" cy="736200"/>
          </a:xfrm>
        </p:spPr>
        <p:txBody>
          <a:bodyPr lIns="0" tIns="0" rIns="0" bIns="0" anchor="ctr" anchorCtr="0">
            <a:noAutofit/>
          </a:bodyPr>
          <a:lstStyle>
            <a:lvl5pPr marL="0" indent="0">
              <a:lnSpc>
                <a:spcPts val="2698"/>
              </a:lnSpc>
              <a:spcBef>
                <a:spcPts val="0"/>
              </a:spcBef>
              <a:buNone/>
              <a:defRPr sz="2248">
                <a:solidFill>
                  <a:schemeClr val="bg1"/>
                </a:solidFill>
                <a:latin typeface="Museo Sans 500"/>
              </a:defRPr>
            </a:lvl5pPr>
          </a:lstStyle>
          <a:p>
            <a:pPr lvl="4"/>
            <a:endParaRPr lang="nl-NL" dirty="0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5"/>
          </p:nvPr>
        </p:nvSpPr>
        <p:spPr>
          <a:xfrm>
            <a:off x="0" y="1447200"/>
            <a:ext cx="11021098" cy="45342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36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g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635256" y="6121800"/>
            <a:ext cx="9891628" cy="736200"/>
          </a:xfrm>
        </p:spPr>
        <p:txBody>
          <a:bodyPr lIns="0" tIns="0" rIns="0" bIns="0" anchor="ctr" anchorCtr="0">
            <a:noAutofit/>
          </a:bodyPr>
          <a:lstStyle>
            <a:lvl5pPr marL="0" indent="0">
              <a:lnSpc>
                <a:spcPts val="2698"/>
              </a:lnSpc>
              <a:spcBef>
                <a:spcPts val="0"/>
              </a:spcBef>
              <a:buNone/>
              <a:defRPr sz="2248">
                <a:solidFill>
                  <a:schemeClr val="bg1"/>
                </a:solidFill>
                <a:latin typeface="Museo Sans 500"/>
              </a:defRPr>
            </a:lvl5pPr>
          </a:lstStyle>
          <a:p>
            <a:pPr lvl="4"/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-1" y="-1"/>
            <a:ext cx="5389360" cy="5981400"/>
          </a:xfrm>
        </p:spPr>
        <p:txBody>
          <a:bodyPr/>
          <a:lstStyle>
            <a:lvl1pPr>
              <a:defRPr sz="3997"/>
            </a:lvl1pPr>
          </a:lstStyle>
          <a:p>
            <a:endParaRPr lang="nl-NL" dirty="0"/>
          </a:p>
        </p:txBody>
      </p:sp>
      <p:sp>
        <p:nvSpPr>
          <p:cNvPr id="7" name="Tijdelijke aanduiding voor afbeelding 3"/>
          <p:cNvSpPr>
            <a:spLocks noGrp="1"/>
          </p:cNvSpPr>
          <p:nvPr>
            <p:ph type="pic" sz="quarter" idx="16"/>
          </p:nvPr>
        </p:nvSpPr>
        <p:spPr>
          <a:xfrm>
            <a:off x="5624609" y="-1"/>
            <a:ext cx="5380603" cy="59814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43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indb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72191" cy="5133793"/>
          </a:xfrm>
          <a:prstGeom prst="rect">
            <a:avLst/>
          </a:prstGeom>
        </p:spPr>
      </p:pic>
      <p:sp>
        <p:nvSpPr>
          <p:cNvPr id="13" name="Tijdelijke aanduiding voor tekst 12"/>
          <p:cNvSpPr>
            <a:spLocks noGrp="1"/>
          </p:cNvSpPr>
          <p:nvPr>
            <p:ph type="body" sz="quarter" idx="14"/>
          </p:nvPr>
        </p:nvSpPr>
        <p:spPr>
          <a:xfrm>
            <a:off x="635256" y="6121800"/>
            <a:ext cx="9891628" cy="736200"/>
          </a:xfrm>
        </p:spPr>
        <p:txBody>
          <a:bodyPr lIns="0" tIns="0" rIns="0" bIns="0" anchor="ctr" anchorCtr="0">
            <a:noAutofit/>
          </a:bodyPr>
          <a:lstStyle>
            <a:lvl5pPr marL="0" indent="0">
              <a:lnSpc>
                <a:spcPts val="2698"/>
              </a:lnSpc>
              <a:spcBef>
                <a:spcPts val="0"/>
              </a:spcBef>
              <a:buNone/>
              <a:defRPr sz="2248">
                <a:solidFill>
                  <a:schemeClr val="bg1"/>
                </a:solidFill>
                <a:latin typeface="Museo Sans 500"/>
              </a:defRPr>
            </a:lvl5pPr>
          </a:lstStyle>
          <a:p>
            <a:pPr lvl="4"/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6166980" y="378558"/>
            <a:ext cx="5381046" cy="1288800"/>
          </a:xfr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6994" kern="0" spc="0">
                <a:solidFill>
                  <a:schemeClr val="accent1"/>
                </a:solidFill>
                <a:latin typeface="Museo Sans 50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6"/>
          </p:nvPr>
        </p:nvSpPr>
        <p:spPr>
          <a:xfrm>
            <a:off x="228407" y="4352234"/>
            <a:ext cx="9943784" cy="62460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3497" kern="0">
                <a:solidFill>
                  <a:schemeClr val="accent1"/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7"/>
          </p:nvPr>
        </p:nvSpPr>
        <p:spPr>
          <a:xfrm>
            <a:off x="228407" y="5322094"/>
            <a:ext cx="1104759" cy="606425"/>
          </a:xfrm>
        </p:spPr>
        <p:txBody>
          <a:bodyPr>
            <a:normAutofit/>
          </a:bodyPr>
          <a:lstStyle>
            <a:lvl1pPr marL="0" indent="0">
              <a:buNone/>
              <a:defRPr sz="699"/>
            </a:lvl1pPr>
          </a:lstStyle>
          <a:p>
            <a:endParaRPr lang="nl-NL" dirty="0"/>
          </a:p>
        </p:txBody>
      </p:sp>
      <p:sp>
        <p:nvSpPr>
          <p:cNvPr id="8" name="Tijdelijke aanduiding voor afbeelding 3"/>
          <p:cNvSpPr>
            <a:spLocks noGrp="1"/>
          </p:cNvSpPr>
          <p:nvPr>
            <p:ph type="pic" sz="quarter" idx="18"/>
          </p:nvPr>
        </p:nvSpPr>
        <p:spPr>
          <a:xfrm>
            <a:off x="1996211" y="5322094"/>
            <a:ext cx="1104759" cy="606425"/>
          </a:xfrm>
        </p:spPr>
        <p:txBody>
          <a:bodyPr>
            <a:normAutofit/>
          </a:bodyPr>
          <a:lstStyle>
            <a:lvl1pPr marL="0" indent="0">
              <a:buNone/>
              <a:defRPr sz="699"/>
            </a:lvl1pPr>
          </a:lstStyle>
          <a:p>
            <a:endParaRPr lang="nl-NL" dirty="0"/>
          </a:p>
        </p:txBody>
      </p:sp>
      <p:sp>
        <p:nvSpPr>
          <p:cNvPr id="10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3764016" y="5322094"/>
            <a:ext cx="1104759" cy="606425"/>
          </a:xfrm>
        </p:spPr>
        <p:txBody>
          <a:bodyPr>
            <a:normAutofit/>
          </a:bodyPr>
          <a:lstStyle>
            <a:lvl1pPr marL="0" indent="0">
              <a:buNone/>
              <a:defRPr sz="699"/>
            </a:lvl1pPr>
          </a:lstStyle>
          <a:p>
            <a:endParaRPr lang="nl-NL" dirty="0"/>
          </a:p>
        </p:txBody>
      </p:sp>
      <p:sp>
        <p:nvSpPr>
          <p:cNvPr id="11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5531821" y="5322094"/>
            <a:ext cx="1104759" cy="606425"/>
          </a:xfrm>
        </p:spPr>
        <p:txBody>
          <a:bodyPr>
            <a:normAutofit/>
          </a:bodyPr>
          <a:lstStyle>
            <a:lvl1pPr marL="0" indent="0">
              <a:buNone/>
              <a:defRPr sz="699"/>
            </a:lvl1pPr>
          </a:lstStyle>
          <a:p>
            <a:endParaRPr lang="nl-NL" dirty="0"/>
          </a:p>
        </p:txBody>
      </p:sp>
      <p:sp>
        <p:nvSpPr>
          <p:cNvPr id="12" name="Tijdelijke aanduiding voor afbeelding 3"/>
          <p:cNvSpPr>
            <a:spLocks noGrp="1"/>
          </p:cNvSpPr>
          <p:nvPr>
            <p:ph type="pic" sz="quarter" idx="21"/>
          </p:nvPr>
        </p:nvSpPr>
        <p:spPr>
          <a:xfrm>
            <a:off x="7299626" y="5322094"/>
            <a:ext cx="1104759" cy="606425"/>
          </a:xfrm>
        </p:spPr>
        <p:txBody>
          <a:bodyPr>
            <a:normAutofit/>
          </a:bodyPr>
          <a:lstStyle>
            <a:lvl1pPr marL="0" indent="0">
              <a:buNone/>
              <a:defRPr sz="699"/>
            </a:lvl1pPr>
          </a:lstStyle>
          <a:p>
            <a:endParaRPr lang="nl-NL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2"/>
          </p:nvPr>
        </p:nvSpPr>
        <p:spPr>
          <a:xfrm>
            <a:off x="9067432" y="5322094"/>
            <a:ext cx="1104759" cy="606425"/>
          </a:xfrm>
        </p:spPr>
        <p:txBody>
          <a:bodyPr>
            <a:normAutofit/>
          </a:bodyPr>
          <a:lstStyle>
            <a:lvl1pPr marL="0" indent="0">
              <a:buNone/>
              <a:defRPr sz="699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754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1424" y="908721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een titel te maken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871531" y="2492896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een ondertitel te maken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352C-9D38-4488-A2BE-8608AC5F976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062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BE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84299" y="6093297"/>
            <a:ext cx="28448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BCABAE0-B5D1-4EBA-88AA-C29E85A63323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0085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211245" tIns="105622" rIns="211245" bIns="105622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211245" tIns="105622" rIns="211245" bIns="105622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211245" tIns="105622" rIns="211245" bIns="105622" rtlCol="0" anchor="ctr"/>
          <a:lstStyle>
            <a:lvl1pPr algn="l">
              <a:defRPr sz="1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BFF87-BF9A-094B-9180-B993A424C772}" type="datetimeFigureOut">
              <a:rPr lang="nl-NL" smtClean="0"/>
              <a:t>30-1-2019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211245" tIns="105622" rIns="211245" bIns="105622" rtlCol="0" anchor="ctr"/>
          <a:lstStyle>
            <a:lvl1pPr algn="ctr">
              <a:defRPr sz="1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211245" tIns="105622" rIns="211245" bIns="105622" rtlCol="0" anchor="ctr"/>
          <a:lstStyle>
            <a:lvl1pPr algn="r">
              <a:defRPr sz="1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649A0-6ADE-2F48-91A2-5A0F0DF444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53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527689" rtl="0" eaLnBrk="1" latinLnBrk="0" hangingPunct="1">
        <a:spcBef>
          <a:spcPct val="0"/>
        </a:spcBef>
        <a:buNone/>
        <a:defRPr sz="50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5767" indent="-395767" algn="l" defTabSz="527689" rtl="0" eaLnBrk="1" latinLnBrk="0" hangingPunct="1">
        <a:spcBef>
          <a:spcPct val="20000"/>
        </a:spcBef>
        <a:buFont typeface="Arial"/>
        <a:buChar char="•"/>
        <a:defRPr sz="3697" kern="1200">
          <a:solidFill>
            <a:schemeClr val="tx1"/>
          </a:solidFill>
          <a:latin typeface="+mn-lt"/>
          <a:ea typeface="+mn-ea"/>
          <a:cs typeface="+mn-cs"/>
        </a:defRPr>
      </a:lvl1pPr>
      <a:lvl2pPr marL="857495" indent="-329806" algn="l" defTabSz="527689" rtl="0" eaLnBrk="1" latinLnBrk="0" hangingPunct="1">
        <a:spcBef>
          <a:spcPct val="20000"/>
        </a:spcBef>
        <a:buFont typeface="Arial"/>
        <a:buChar char="–"/>
        <a:defRPr sz="3247" kern="1200">
          <a:solidFill>
            <a:schemeClr val="tx1"/>
          </a:solidFill>
          <a:latin typeface="+mn-lt"/>
          <a:ea typeface="+mn-ea"/>
          <a:cs typeface="+mn-cs"/>
        </a:defRPr>
      </a:lvl2pPr>
      <a:lvl3pPr marL="1319223" indent="-263845" algn="l" defTabSz="527689" rtl="0" eaLnBrk="1" latinLnBrk="0" hangingPunct="1">
        <a:spcBef>
          <a:spcPct val="20000"/>
        </a:spcBef>
        <a:buFont typeface="Arial"/>
        <a:buChar char="•"/>
        <a:defRPr sz="2748" kern="1200">
          <a:solidFill>
            <a:schemeClr val="tx1"/>
          </a:solidFill>
          <a:latin typeface="+mn-lt"/>
          <a:ea typeface="+mn-ea"/>
          <a:cs typeface="+mn-cs"/>
        </a:defRPr>
      </a:lvl3pPr>
      <a:lvl4pPr marL="1846912" indent="-263845" algn="l" defTabSz="527689" rtl="0" eaLnBrk="1" latinLnBrk="0" hangingPunct="1">
        <a:spcBef>
          <a:spcPct val="20000"/>
        </a:spcBef>
        <a:buFont typeface="Arial"/>
        <a:buChar char="–"/>
        <a:defRPr sz="2298" kern="1200">
          <a:solidFill>
            <a:schemeClr val="tx1"/>
          </a:solidFill>
          <a:latin typeface="+mn-lt"/>
          <a:ea typeface="+mn-ea"/>
          <a:cs typeface="+mn-cs"/>
        </a:defRPr>
      </a:lvl4pPr>
      <a:lvl5pPr marL="2374601" indent="-263845" algn="l" defTabSz="527689" rtl="0" eaLnBrk="1" latinLnBrk="0" hangingPunct="1">
        <a:spcBef>
          <a:spcPct val="20000"/>
        </a:spcBef>
        <a:buFont typeface="Arial"/>
        <a:buChar char="»"/>
        <a:defRPr sz="2298" kern="1200">
          <a:solidFill>
            <a:schemeClr val="tx1"/>
          </a:solidFill>
          <a:latin typeface="+mn-lt"/>
          <a:ea typeface="+mn-ea"/>
          <a:cs typeface="+mn-cs"/>
        </a:defRPr>
      </a:lvl5pPr>
      <a:lvl6pPr marL="2902291" indent="-263845" algn="l" defTabSz="527689" rtl="0" eaLnBrk="1" latinLnBrk="0" hangingPunct="1">
        <a:spcBef>
          <a:spcPct val="20000"/>
        </a:spcBef>
        <a:buFont typeface="Arial"/>
        <a:buChar char="•"/>
        <a:defRPr sz="2298" kern="1200">
          <a:solidFill>
            <a:schemeClr val="tx1"/>
          </a:solidFill>
          <a:latin typeface="+mn-lt"/>
          <a:ea typeface="+mn-ea"/>
          <a:cs typeface="+mn-cs"/>
        </a:defRPr>
      </a:lvl6pPr>
      <a:lvl7pPr marL="3429980" indent="-263845" algn="l" defTabSz="527689" rtl="0" eaLnBrk="1" latinLnBrk="0" hangingPunct="1">
        <a:spcBef>
          <a:spcPct val="20000"/>
        </a:spcBef>
        <a:buFont typeface="Arial"/>
        <a:buChar char="•"/>
        <a:defRPr sz="2298" kern="1200">
          <a:solidFill>
            <a:schemeClr val="tx1"/>
          </a:solidFill>
          <a:latin typeface="+mn-lt"/>
          <a:ea typeface="+mn-ea"/>
          <a:cs typeface="+mn-cs"/>
        </a:defRPr>
      </a:lvl7pPr>
      <a:lvl8pPr marL="3957669" indent="-263845" algn="l" defTabSz="527689" rtl="0" eaLnBrk="1" latinLnBrk="0" hangingPunct="1">
        <a:spcBef>
          <a:spcPct val="20000"/>
        </a:spcBef>
        <a:buFont typeface="Arial"/>
        <a:buChar char="•"/>
        <a:defRPr sz="2298" kern="1200">
          <a:solidFill>
            <a:schemeClr val="tx1"/>
          </a:solidFill>
          <a:latin typeface="+mn-lt"/>
          <a:ea typeface="+mn-ea"/>
          <a:cs typeface="+mn-cs"/>
        </a:defRPr>
      </a:lvl8pPr>
      <a:lvl9pPr marL="4485358" indent="-263845" algn="l" defTabSz="527689" rtl="0" eaLnBrk="1" latinLnBrk="0" hangingPunct="1">
        <a:spcBef>
          <a:spcPct val="20000"/>
        </a:spcBef>
        <a:buFont typeface="Arial"/>
        <a:buChar char="•"/>
        <a:defRPr sz="22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27689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1pPr>
      <a:lvl2pPr marL="527689" algn="l" defTabSz="527689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2pPr>
      <a:lvl3pPr marL="1055379" algn="l" defTabSz="527689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3pPr>
      <a:lvl4pPr marL="1583068" algn="l" defTabSz="527689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4pPr>
      <a:lvl5pPr marL="2110757" algn="l" defTabSz="527689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5pPr>
      <a:lvl6pPr marL="2638446" algn="l" defTabSz="527689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6pPr>
      <a:lvl7pPr marL="3166136" algn="l" defTabSz="527689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7pPr>
      <a:lvl8pPr marL="3693825" algn="l" defTabSz="527689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8pPr>
      <a:lvl9pPr marL="4221514" algn="l" defTabSz="527689" rtl="0" eaLnBrk="1" latinLnBrk="0" hangingPunct="1">
        <a:defRPr sz="20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6D0352C-9D38-4488-A2BE-8608AC5F9764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098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5720"/>
            <a:ext cx="12208375" cy="70228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84299" y="60932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BCABAE0-B5D1-4EBA-88AA-C29E85A63323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5806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jpg"/><Relationship Id="rId11" Type="http://schemas.openxmlformats.org/officeDocument/2006/relationships/image" Target="../media/image50.pn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39.jp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Ry7uOyPTeAhXQJVAKHbuSCHMQjRx6BAgBEAU&amp;url=https://georgecouros.ca/blog/archives/7393&amp;psig=AOvVaw3ovgT25u0_pe9zarSUyvh8&amp;ust=154340776003676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boerenbond.be/verbreding" TargetMode="Externa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0" y="236538"/>
            <a:ext cx="11791950" cy="917575"/>
          </a:xfrm>
        </p:spPr>
        <p:txBody>
          <a:bodyPr>
            <a:noAutofit/>
          </a:bodyPr>
          <a:lstStyle/>
          <a:p>
            <a:r>
              <a:rPr lang="nl-NL" sz="6600" b="1" dirty="0" smtClean="0"/>
              <a:t/>
            </a:r>
            <a:br>
              <a:rPr lang="nl-NL" sz="6600" b="1" dirty="0" smtClean="0"/>
            </a:br>
            <a:r>
              <a:rPr lang="nl-NL" sz="6600" b="1" dirty="0"/>
              <a:t/>
            </a:r>
            <a:br>
              <a:rPr lang="nl-NL" sz="6600" b="1" dirty="0"/>
            </a:br>
            <a:r>
              <a:rPr lang="nl-NL" sz="6600" b="1" dirty="0" smtClean="0"/>
              <a:t>Kritische Denksessie Verdienmodellen </a:t>
            </a:r>
            <a:endParaRPr lang="nl-NL" sz="6600" b="1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9029700" y="1304925"/>
            <a:ext cx="3162300" cy="4424363"/>
          </a:xfrm>
        </p:spPr>
        <p:txBody>
          <a:bodyPr/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</p:txBody>
      </p:sp>
      <p:sp>
        <p:nvSpPr>
          <p:cNvPr id="5" name="Tijdelijke aanduiding voor tekst 6"/>
          <p:cNvSpPr>
            <a:spLocks noGrp="1"/>
          </p:cNvSpPr>
          <p:nvPr>
            <p:ph type="body" sz="quarter" idx="4294967295"/>
          </p:nvPr>
        </p:nvSpPr>
        <p:spPr>
          <a:xfrm>
            <a:off x="0" y="6119813"/>
            <a:ext cx="9891713" cy="73501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248" kern="0" dirty="0" smtClean="0">
                <a:solidFill>
                  <a:schemeClr val="bg2"/>
                </a:solidFill>
                <a:latin typeface="Museo Sans 500"/>
              </a:rPr>
              <a:t>29-11-2018</a:t>
            </a:r>
            <a:endParaRPr lang="nl-NL" sz="2248" kern="0" dirty="0">
              <a:solidFill>
                <a:schemeClr val="bg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4904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Hoe spelen bedrijven hier momenteel al op in?</a:t>
            </a:r>
          </a:p>
          <a:p>
            <a:pPr lvl="1"/>
            <a:r>
              <a:rPr lang="nl-BE" dirty="0" smtClean="0"/>
              <a:t>(Nieuwe) verdienmodellen</a:t>
            </a:r>
          </a:p>
          <a:p>
            <a:pPr lvl="1"/>
            <a:r>
              <a:rPr lang="nl-BE" dirty="0" smtClean="0"/>
              <a:t>Alternatieve financiering</a:t>
            </a:r>
          </a:p>
          <a:p>
            <a:pPr lvl="1"/>
            <a:r>
              <a:rPr lang="nl-BE" dirty="0" smtClean="0"/>
              <a:t>Gebiedsgericht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10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30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Nieuwe verdienmodellen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Directe verkoop</a:t>
            </a:r>
          </a:p>
          <a:p>
            <a:r>
              <a:rPr lang="nl-BE" dirty="0" smtClean="0"/>
              <a:t>Abonnementen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11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073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Hoevewinkel/automaat/mobiel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94" y="1173147"/>
            <a:ext cx="3173680" cy="2106300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12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9648" r="4920" b="10125"/>
          <a:stretch/>
        </p:blipFill>
        <p:spPr>
          <a:xfrm>
            <a:off x="2424775" y="1185366"/>
            <a:ext cx="3476944" cy="211640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/>
          <a:srcRect t="10213" b="12760"/>
          <a:stretch/>
        </p:blipFill>
        <p:spPr>
          <a:xfrm>
            <a:off x="2441575" y="3427236"/>
            <a:ext cx="2617550" cy="201622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/>
          <a:srcRect b="15092"/>
          <a:stretch/>
        </p:blipFill>
        <p:spPr>
          <a:xfrm>
            <a:off x="5783366" y="3384574"/>
            <a:ext cx="3735609" cy="1966535"/>
          </a:xfrm>
          <a:prstGeom prst="rect">
            <a:avLst/>
          </a:prstGeom>
        </p:spPr>
      </p:pic>
      <p:pic>
        <p:nvPicPr>
          <p:cNvPr id="13" name="Tijdelijke aanduiding voor inhou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674" y="5739184"/>
            <a:ext cx="2237200" cy="10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(Boeren)markten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r="7238"/>
          <a:stretch/>
        </p:blipFill>
        <p:spPr>
          <a:xfrm>
            <a:off x="2666047" y="1703256"/>
            <a:ext cx="2768558" cy="186976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26" y="3694420"/>
            <a:ext cx="2361000" cy="2361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729796"/>
            <a:ext cx="2304256" cy="23042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594020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42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Samenwerking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14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17638"/>
            <a:ext cx="3963805" cy="2232248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1425262"/>
            <a:ext cx="3129319" cy="223224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874691"/>
            <a:ext cx="3143808" cy="235785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37" y="5121174"/>
            <a:ext cx="3502409" cy="840399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43" y="4365105"/>
            <a:ext cx="1777367" cy="752419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7" y="4111979"/>
            <a:ext cx="1037395" cy="1005545"/>
          </a:xfrm>
          <a:prstGeom prst="rect">
            <a:avLst/>
          </a:prstGeom>
        </p:spPr>
      </p:pic>
      <p:pic>
        <p:nvPicPr>
          <p:cNvPr id="20" name="Tijdelijke aanduiding voor inhoud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7" y="525916"/>
            <a:ext cx="2555776" cy="660677"/>
          </a:xfrm>
          <a:prstGeom prst="rect">
            <a:avLst/>
          </a:prstGeom>
        </p:spPr>
      </p:pic>
      <p:pic>
        <p:nvPicPr>
          <p:cNvPr id="21" name="Tijdelijke aanduiding voor inhoud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0187" y="349004"/>
            <a:ext cx="837588" cy="8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7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Samenwerking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15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74" y="1298619"/>
            <a:ext cx="3376110" cy="253208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480" y="2137776"/>
            <a:ext cx="1538832" cy="85377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5" b="24754"/>
          <a:stretch/>
        </p:blipFill>
        <p:spPr>
          <a:xfrm>
            <a:off x="5755256" y="4556817"/>
            <a:ext cx="1708897" cy="68580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72" y="1627108"/>
            <a:ext cx="1231548" cy="123154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40" y="4812774"/>
            <a:ext cx="1278885" cy="1280523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66" y="3711684"/>
            <a:ext cx="3278443" cy="2185628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52" y="1382916"/>
            <a:ext cx="1941328" cy="4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56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Samenwerking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5" b="27525"/>
          <a:stretch/>
        </p:blipFill>
        <p:spPr>
          <a:xfrm>
            <a:off x="1775520" y="1340768"/>
            <a:ext cx="6155725" cy="1825042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16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26" y="2867638"/>
            <a:ext cx="5253596" cy="39903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36" y="3802532"/>
            <a:ext cx="3391961" cy="17807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937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Abonnementen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17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59911"/>
            <a:ext cx="2141097" cy="2141097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27" y="3831836"/>
            <a:ext cx="1389744" cy="139594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35" y="3831837"/>
            <a:ext cx="1858626" cy="150888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68" y="5134016"/>
            <a:ext cx="1899376" cy="95928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6" y="4863410"/>
            <a:ext cx="1309089" cy="134011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44" y="1756106"/>
            <a:ext cx="1364588" cy="136458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24" y="1417638"/>
            <a:ext cx="1712952" cy="171295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99" y="3501008"/>
            <a:ext cx="2771783" cy="5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59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Alternatieve financiering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Aandelen</a:t>
            </a:r>
          </a:p>
          <a:p>
            <a:r>
              <a:rPr lang="nl-BE" dirty="0" err="1" smtClean="0"/>
              <a:t>Crowdfunding</a:t>
            </a:r>
            <a:endParaRPr lang="nl-BE" dirty="0" smtClean="0"/>
          </a:p>
          <a:p>
            <a:r>
              <a:rPr lang="nl-BE" dirty="0" err="1" smtClean="0"/>
              <a:t>Winwinlening</a:t>
            </a:r>
            <a:endParaRPr lang="nl-BE" dirty="0" smtClean="0"/>
          </a:p>
          <a:p>
            <a:r>
              <a:rPr lang="nl-BE" dirty="0"/>
              <a:t>Landbouwsubsidies</a:t>
            </a:r>
          </a:p>
          <a:p>
            <a:endParaRPr lang="nl-BE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18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53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Aandelen</a:t>
            </a:r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60" y="1523551"/>
            <a:ext cx="1519024" cy="1075264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19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79" y="4567621"/>
            <a:ext cx="1389744" cy="13959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2" y="3424626"/>
            <a:ext cx="1899376" cy="95928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35" y="1980911"/>
            <a:ext cx="1309089" cy="134011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842" y="2917454"/>
            <a:ext cx="3402046" cy="226803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84" y="4836463"/>
            <a:ext cx="2385052" cy="115191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45" y="287752"/>
            <a:ext cx="2015289" cy="85784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356392"/>
            <a:ext cx="3134830" cy="164056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84" y="1256199"/>
            <a:ext cx="2097828" cy="139095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5" y="3257150"/>
            <a:ext cx="2102815" cy="14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7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800" b="1" dirty="0" smtClean="0"/>
              <a:t>INLEIDING</a:t>
            </a:r>
            <a:endParaRPr lang="nl-NL" sz="4800" b="1" dirty="0"/>
          </a:p>
        </p:txBody>
      </p:sp>
      <p:sp>
        <p:nvSpPr>
          <p:cNvPr id="5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248" kern="0" dirty="0" smtClean="0">
                <a:solidFill>
                  <a:schemeClr val="bg2"/>
                </a:solidFill>
                <a:latin typeface="Museo Sans 500"/>
              </a:rPr>
              <a:t>29-11-2018</a:t>
            </a:r>
            <a:endParaRPr lang="nl-NL" sz="2248" kern="0" dirty="0">
              <a:solidFill>
                <a:schemeClr val="bg2"/>
              </a:solidFill>
              <a:latin typeface="Museo Sans 50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9029700" y="1304925"/>
            <a:ext cx="3162300" cy="4424363"/>
          </a:xfrm>
        </p:spPr>
        <p:txBody>
          <a:bodyPr/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38" y="1291799"/>
            <a:ext cx="7695812" cy="463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Crowdfunding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20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3"/>
          <a:stretch/>
        </p:blipFill>
        <p:spPr>
          <a:xfrm>
            <a:off x="1775520" y="1255621"/>
            <a:ext cx="4665994" cy="2601400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45" y="1255622"/>
            <a:ext cx="3520192" cy="2601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3"/>
          <a:stretch/>
        </p:blipFill>
        <p:spPr>
          <a:xfrm>
            <a:off x="1775521" y="4005064"/>
            <a:ext cx="6128607" cy="26568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37067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Andere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Winwinlening</a:t>
            </a:r>
            <a:endParaRPr lang="nl-BE" dirty="0"/>
          </a:p>
          <a:p>
            <a:r>
              <a:rPr lang="nl-BE" dirty="0" smtClean="0"/>
              <a:t>Europese landbouwsubsidies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21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956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Gebiedsgerichte projecten - voedselregisseur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22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14" y="1443902"/>
            <a:ext cx="3444798" cy="4651870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3645024"/>
            <a:ext cx="3672622" cy="244827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t="10342" r="9157" b="7980"/>
          <a:stretch/>
        </p:blipFill>
        <p:spPr>
          <a:xfrm>
            <a:off x="5742106" y="1443903"/>
            <a:ext cx="2370119" cy="20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1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Een analyse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23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328" y="1628801"/>
            <a:ext cx="6264696" cy="395968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914329" y="5702391"/>
            <a:ext cx="6555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>
                <a:solidFill>
                  <a:prstClr val="black"/>
                </a:solidFill>
                <a:latin typeface="Arial"/>
              </a:rPr>
              <a:t>(uit: ‘Operatie Open Ruimte’ een tussentijds resultaat van het traject Open Ruimte Platform)</a:t>
            </a:r>
          </a:p>
        </p:txBody>
      </p:sp>
    </p:spTree>
    <p:extLst>
      <p:ext uri="{BB962C8B-B14F-4D97-AF65-F5344CB8AC3E}">
        <p14:creationId xmlns:p14="http://schemas.microsoft.com/office/powerpoint/2010/main" val="21523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800" b="1" dirty="0" smtClean="0"/>
              <a:t>REFLECTIE</a:t>
            </a:r>
            <a:endParaRPr lang="nl-NL" sz="48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634863" y="1304925"/>
            <a:ext cx="9891628" cy="4688454"/>
          </a:xfrm>
        </p:spPr>
        <p:txBody>
          <a:bodyPr/>
          <a:lstStyle/>
          <a:p>
            <a:pPr lvl="1"/>
            <a:r>
              <a:rPr lang="nl-BE" sz="3200" dirty="0"/>
              <a:t>M</a:t>
            </a:r>
            <a:r>
              <a:rPr lang="nl-BE" sz="3200" dirty="0" smtClean="0"/>
              <a:t>eerwaarde gebiedsgerichte </a:t>
            </a:r>
            <a:r>
              <a:rPr lang="nl-BE" sz="3200" dirty="0"/>
              <a:t>aanpak?</a:t>
            </a:r>
          </a:p>
          <a:p>
            <a:pPr lvl="1"/>
            <a:r>
              <a:rPr lang="nl-BE" sz="3200" dirty="0"/>
              <a:t>Zijn </a:t>
            </a:r>
            <a:r>
              <a:rPr lang="nl-BE" sz="3200" dirty="0" smtClean="0"/>
              <a:t>er al ‘voedselregisseurs’ actief? </a:t>
            </a:r>
            <a:endParaRPr lang="nl-BE" sz="3200" dirty="0"/>
          </a:p>
          <a:p>
            <a:pPr lvl="1"/>
            <a:r>
              <a:rPr lang="nl-BE" sz="3200" dirty="0"/>
              <a:t>Wat is er nog nodig om tot een (gebiedsgerichte) aanpak te </a:t>
            </a:r>
            <a:r>
              <a:rPr lang="nl-BE" sz="3200" dirty="0" smtClean="0"/>
              <a:t>komen?</a:t>
            </a:r>
          </a:p>
          <a:p>
            <a:pPr lvl="1"/>
            <a:r>
              <a:rPr lang="nl-BE" sz="3200" dirty="0" smtClean="0"/>
              <a:t>Kunnen </a:t>
            </a:r>
            <a:r>
              <a:rPr lang="nl-BE" sz="3200" dirty="0"/>
              <a:t>we impact creëren met BB4F in </a:t>
            </a:r>
            <a:r>
              <a:rPr lang="nl-BE" sz="3200" dirty="0" smtClean="0"/>
              <a:t>Vlaanderen?</a:t>
            </a:r>
          </a:p>
          <a:p>
            <a:pPr lvl="1"/>
            <a:r>
              <a:rPr lang="nl-BE" sz="3200" dirty="0" smtClean="0"/>
              <a:t>Heeft </a:t>
            </a:r>
            <a:r>
              <a:rPr lang="nl-BE" sz="3200" dirty="0"/>
              <a:t>dit project de potentie om een aantal problemen structureel aan te  pakken?</a:t>
            </a:r>
          </a:p>
          <a:p>
            <a:endParaRPr lang="nl-BE" dirty="0"/>
          </a:p>
        </p:txBody>
      </p:sp>
      <p:sp>
        <p:nvSpPr>
          <p:cNvPr id="5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248" kern="0" dirty="0" smtClean="0">
                <a:solidFill>
                  <a:schemeClr val="bg2"/>
                </a:solidFill>
                <a:latin typeface="Museo Sans 500"/>
              </a:rPr>
              <a:t>29-11-2018</a:t>
            </a:r>
            <a:endParaRPr lang="nl-NL" sz="2248" kern="0" dirty="0">
              <a:solidFill>
                <a:schemeClr val="bg2"/>
              </a:solidFill>
              <a:latin typeface="Museo Sans 50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9029700" y="1304925"/>
            <a:ext cx="3162300" cy="4424363"/>
          </a:xfrm>
        </p:spPr>
        <p:txBody>
          <a:bodyPr/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201629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9600" b="1" dirty="0" smtClean="0"/>
              <a:t/>
            </a:r>
            <a:br>
              <a:rPr lang="nl-NL" sz="9600" b="1" dirty="0" smtClean="0"/>
            </a:br>
            <a:r>
              <a:rPr lang="nl-NL" sz="9600" b="1" dirty="0"/>
              <a:t>	</a:t>
            </a:r>
            <a:r>
              <a:rPr lang="nl-NL" sz="9600" b="1" dirty="0" smtClean="0"/>
              <a:t>		CONCLUSIES</a:t>
            </a:r>
            <a:endParaRPr lang="nl-NL" sz="96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634863" y="1304925"/>
            <a:ext cx="9891628" cy="4688454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5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248" kern="0" dirty="0" smtClean="0">
                <a:solidFill>
                  <a:schemeClr val="bg2"/>
                </a:solidFill>
                <a:latin typeface="Museo Sans 500"/>
              </a:rPr>
              <a:t>29-11-2018</a:t>
            </a:r>
            <a:endParaRPr lang="nl-NL" sz="2248" kern="0" dirty="0">
              <a:solidFill>
                <a:schemeClr val="bg2"/>
              </a:solidFill>
              <a:latin typeface="Museo Sans 50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9029700" y="1304925"/>
            <a:ext cx="3162300" cy="4424363"/>
          </a:xfrm>
        </p:spPr>
        <p:txBody>
          <a:bodyPr/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29862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800" b="1" dirty="0" smtClean="0"/>
              <a:t>INLEIDING</a:t>
            </a:r>
            <a:endParaRPr lang="nl-NL" sz="4800" b="1" dirty="0"/>
          </a:p>
        </p:txBody>
      </p:sp>
      <p:sp>
        <p:nvSpPr>
          <p:cNvPr id="5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248" kern="0" dirty="0" smtClean="0">
                <a:solidFill>
                  <a:schemeClr val="bg2"/>
                </a:solidFill>
                <a:latin typeface="Museo Sans 500"/>
              </a:rPr>
              <a:t>29-11-2018</a:t>
            </a:r>
            <a:endParaRPr lang="nl-NL" sz="2248" kern="0" dirty="0">
              <a:solidFill>
                <a:schemeClr val="bg2"/>
              </a:solidFill>
              <a:latin typeface="Museo Sans 50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9029700" y="1304925"/>
            <a:ext cx="3162300" cy="4424363"/>
          </a:xfrm>
        </p:spPr>
        <p:txBody>
          <a:bodyPr/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</p:txBody>
      </p:sp>
      <p:pic>
        <p:nvPicPr>
          <p:cNvPr id="8" name="Picture 2" descr="Afbeeldingsresultaat voor who wants chan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61" y="139184"/>
            <a:ext cx="4710398" cy="58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/>
          <p:cNvSpPr txBox="1"/>
          <p:nvPr/>
        </p:nvSpPr>
        <p:spPr>
          <a:xfrm rot="635390">
            <a:off x="9039030" y="891301"/>
            <a:ext cx="242829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700" b="1" dirty="0" smtClean="0">
                <a:solidFill>
                  <a:srgbClr val="FF0000"/>
                </a:solidFill>
              </a:rPr>
              <a:t>?</a:t>
            </a:r>
            <a:endParaRPr lang="nl-BE" sz="28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800" b="1" dirty="0" smtClean="0"/>
              <a:t>PROGRAMMA</a:t>
            </a:r>
            <a:endParaRPr lang="nl-NL" sz="48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634863" y="1304925"/>
            <a:ext cx="9891628" cy="4688454"/>
          </a:xfrm>
        </p:spPr>
        <p:txBody>
          <a:bodyPr/>
          <a:lstStyle/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nl-BE" sz="2800" dirty="0"/>
              <a:t>P</a:t>
            </a:r>
            <a:r>
              <a:rPr lang="nl-BE" sz="2800" dirty="0" smtClean="0"/>
              <a:t>roject </a:t>
            </a:r>
            <a:r>
              <a:rPr lang="nl-BE" sz="2800" dirty="0"/>
              <a:t>BB4Food </a:t>
            </a:r>
            <a:r>
              <a:rPr lang="nl-BE" sz="2800" dirty="0" smtClean="0"/>
              <a:t>(Jan Huijgen)</a:t>
            </a:r>
            <a:endParaRPr lang="nl-BE" sz="2800" dirty="0"/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nl-BE" sz="2800" dirty="0" smtClean="0"/>
              <a:t>Reflectie </a:t>
            </a:r>
            <a:r>
              <a:rPr lang="nl-BE" sz="2800" dirty="0"/>
              <a:t>aan de </a:t>
            </a:r>
            <a:r>
              <a:rPr lang="nl-BE" sz="2800" dirty="0" smtClean="0"/>
              <a:t>tafels</a:t>
            </a:r>
          </a:p>
          <a:p>
            <a:pPr fontAlgn="ctr"/>
            <a:r>
              <a:rPr lang="nl-BE" sz="2800" dirty="0" smtClean="0"/>
              <a:t>(KORTE PAUZE)</a:t>
            </a:r>
            <a:endParaRPr lang="nl-BE" sz="2800" dirty="0"/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nl-BE" sz="2800" dirty="0" err="1" smtClean="0"/>
              <a:t>Quickscan</a:t>
            </a:r>
            <a:r>
              <a:rPr lang="nl-BE" sz="2800" dirty="0" smtClean="0"/>
              <a:t> Vlaamse landschap (Nele Lauwers)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nl-BE" sz="2800" dirty="0" smtClean="0"/>
              <a:t>Reflectie aan de tafels</a:t>
            </a:r>
          </a:p>
          <a:p>
            <a:pPr marL="457200" indent="-457200" fontAlgn="ctr">
              <a:buFont typeface="Arial" panose="020B0604020202020204" pitchFamily="34" charset="0"/>
              <a:buChar char="•"/>
            </a:pPr>
            <a:r>
              <a:rPr lang="nl-BE" sz="2800" dirty="0" smtClean="0"/>
              <a:t>Terugkoppeling </a:t>
            </a:r>
            <a:r>
              <a:rPr lang="nl-BE" sz="2800" dirty="0"/>
              <a:t>in groep en conclusies </a:t>
            </a:r>
          </a:p>
          <a:p>
            <a:pPr fontAlgn="ctr"/>
            <a:r>
              <a:rPr lang="nl-BE" sz="2800" dirty="0" smtClean="0"/>
              <a:t>(12u40 LUNCH)</a:t>
            </a:r>
            <a:endParaRPr lang="nl-BE" sz="2800" dirty="0"/>
          </a:p>
        </p:txBody>
      </p:sp>
      <p:sp>
        <p:nvSpPr>
          <p:cNvPr id="5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248" kern="0" dirty="0" smtClean="0">
                <a:solidFill>
                  <a:schemeClr val="bg2"/>
                </a:solidFill>
                <a:latin typeface="Museo Sans 500"/>
              </a:rPr>
              <a:t>29-11-2018</a:t>
            </a:r>
            <a:endParaRPr lang="nl-NL" sz="2248" kern="0" dirty="0">
              <a:solidFill>
                <a:schemeClr val="bg2"/>
              </a:solidFill>
              <a:latin typeface="Museo Sans 500"/>
            </a:endParaRPr>
          </a:p>
        </p:txBody>
      </p:sp>
    </p:spTree>
    <p:extLst>
      <p:ext uri="{BB962C8B-B14F-4D97-AF65-F5344CB8AC3E}">
        <p14:creationId xmlns:p14="http://schemas.microsoft.com/office/powerpoint/2010/main" val="41431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800" b="1" dirty="0" smtClean="0"/>
              <a:t>BB4FOOD </a:t>
            </a:r>
            <a:endParaRPr lang="nl-NL" sz="48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444137" y="1436914"/>
            <a:ext cx="12377685" cy="5862751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5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248" kern="0" dirty="0" smtClean="0">
                <a:solidFill>
                  <a:schemeClr val="bg2"/>
                </a:solidFill>
                <a:latin typeface="Museo Sans 500"/>
              </a:rPr>
              <a:t>29-11-2018</a:t>
            </a:r>
            <a:endParaRPr lang="nl-NL" sz="2248" kern="0" dirty="0">
              <a:solidFill>
                <a:schemeClr val="bg2"/>
              </a:solidFill>
              <a:latin typeface="Museo Sans 50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9029700" y="1304925"/>
            <a:ext cx="3162300" cy="4424363"/>
          </a:xfrm>
        </p:spPr>
        <p:txBody>
          <a:bodyPr/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21222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800" b="1" dirty="0" smtClean="0"/>
              <a:t>REFLECTIE</a:t>
            </a:r>
            <a:endParaRPr lang="nl-NL" sz="48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634863" y="1304925"/>
            <a:ext cx="9891628" cy="4688454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nl-BE" dirty="0" smtClean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BE" dirty="0" smtClean="0"/>
              <a:t>Een </a:t>
            </a:r>
            <a:r>
              <a:rPr lang="nl-BE" dirty="0"/>
              <a:t>maatschappelijk gezond </a:t>
            </a:r>
            <a:r>
              <a:rPr lang="nl-BE" dirty="0" smtClean="0"/>
              <a:t>voedselsysteem</a:t>
            </a:r>
            <a:endParaRPr lang="nl-BE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BE" dirty="0"/>
              <a:t>Agro ecologische </a:t>
            </a:r>
            <a:r>
              <a:rPr lang="nl-BE" dirty="0" smtClean="0"/>
              <a:t>uitgangspunt</a:t>
            </a:r>
            <a:endParaRPr lang="nl-BE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BE" dirty="0"/>
              <a:t>Inclusieve </a:t>
            </a:r>
            <a:r>
              <a:rPr lang="nl-BE" dirty="0" smtClean="0"/>
              <a:t>kostprijs</a:t>
            </a:r>
            <a:endParaRPr lang="nl-BE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BE" dirty="0"/>
              <a:t>Coalities tussen burgers en </a:t>
            </a:r>
            <a:r>
              <a:rPr lang="nl-BE" dirty="0" smtClean="0"/>
              <a:t>boeren in </a:t>
            </a:r>
            <a:r>
              <a:rPr lang="nl-BE" dirty="0"/>
              <a:t>regio’s.</a:t>
            </a:r>
          </a:p>
          <a:p>
            <a:endParaRPr lang="nl-BE" dirty="0"/>
          </a:p>
        </p:txBody>
      </p:sp>
      <p:sp>
        <p:nvSpPr>
          <p:cNvPr id="5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248" kern="0" dirty="0" smtClean="0">
                <a:solidFill>
                  <a:schemeClr val="bg2"/>
                </a:solidFill>
                <a:latin typeface="Museo Sans 500"/>
              </a:rPr>
              <a:t>29-11-2018</a:t>
            </a:r>
            <a:endParaRPr lang="nl-NL" sz="2248" kern="0" dirty="0">
              <a:solidFill>
                <a:schemeClr val="bg2"/>
              </a:solidFill>
              <a:latin typeface="Museo Sans 50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9029700" y="1304925"/>
            <a:ext cx="3162300" cy="4424363"/>
          </a:xfrm>
        </p:spPr>
        <p:txBody>
          <a:bodyPr/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45459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9600" b="1" dirty="0" smtClean="0"/>
              <a:t/>
            </a:r>
            <a:br>
              <a:rPr lang="nl-NL" sz="9600" b="1" dirty="0" smtClean="0"/>
            </a:br>
            <a:r>
              <a:rPr lang="nl-NL" sz="9600" b="1" dirty="0"/>
              <a:t>	</a:t>
            </a:r>
            <a:r>
              <a:rPr lang="nl-NL" sz="9600" b="1" dirty="0" smtClean="0"/>
              <a:t>		MINI PAUZE</a:t>
            </a:r>
            <a:endParaRPr lang="nl-NL" sz="96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634863" y="1304925"/>
            <a:ext cx="9891628" cy="4688454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5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248" kern="0" dirty="0" smtClean="0">
                <a:solidFill>
                  <a:schemeClr val="bg2"/>
                </a:solidFill>
                <a:latin typeface="Museo Sans 500"/>
              </a:rPr>
              <a:t>29-11-2018</a:t>
            </a:r>
            <a:endParaRPr lang="nl-NL" sz="2248" kern="0" dirty="0">
              <a:solidFill>
                <a:schemeClr val="bg2"/>
              </a:solidFill>
              <a:latin typeface="Museo Sans 50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4294967295"/>
          </p:nvPr>
        </p:nvSpPr>
        <p:spPr>
          <a:xfrm>
            <a:off x="9029700" y="1304925"/>
            <a:ext cx="3162300" cy="4424363"/>
          </a:xfrm>
        </p:spPr>
        <p:txBody>
          <a:bodyPr/>
          <a:lstStyle/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 smtClean="0"/>
          </a:p>
          <a:p>
            <a:pPr marL="0" indent="0">
              <a:buNone/>
            </a:pP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16410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7568" y="908721"/>
            <a:ext cx="7772400" cy="1470025"/>
          </a:xfrm>
        </p:spPr>
        <p:txBody>
          <a:bodyPr/>
          <a:lstStyle/>
          <a:p>
            <a:r>
              <a:rPr lang="nl-BE" dirty="0" smtClean="0"/>
              <a:t>Denksessie nieuwe verdienmodellen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718294" y="2708920"/>
            <a:ext cx="7272808" cy="1824608"/>
          </a:xfrm>
        </p:spPr>
        <p:txBody>
          <a:bodyPr>
            <a:normAutofit/>
          </a:bodyPr>
          <a:lstStyle/>
          <a:p>
            <a:r>
              <a:rPr lang="nl-BE" i="1" dirty="0"/>
              <a:t>Hoe kunnen we productie en </a:t>
            </a:r>
            <a:r>
              <a:rPr lang="nl-BE" i="1" dirty="0" smtClean="0"/>
              <a:t>consumptie </a:t>
            </a:r>
            <a:r>
              <a:rPr lang="nl-BE" i="1" dirty="0"/>
              <a:t>(gekoppeld aan </a:t>
            </a:r>
            <a:r>
              <a:rPr lang="nl-BE" i="1" dirty="0" smtClean="0"/>
              <a:t>maatschappelijke </a:t>
            </a:r>
            <a:r>
              <a:rPr lang="nl-BE" i="1" dirty="0"/>
              <a:t>doelstellingen) op </a:t>
            </a:r>
            <a:r>
              <a:rPr lang="nl-BE" i="1" dirty="0" smtClean="0"/>
              <a:t>een </a:t>
            </a:r>
            <a:r>
              <a:rPr lang="nl-BE" i="1" dirty="0"/>
              <a:t>andere manier tot elkaar brengen</a:t>
            </a:r>
            <a:r>
              <a:rPr lang="nl-BE" i="1" dirty="0" smtClean="0"/>
              <a:t>?</a:t>
            </a:r>
            <a:endParaRPr lang="nl-BE" i="1" dirty="0"/>
          </a:p>
        </p:txBody>
      </p:sp>
    </p:spTree>
    <p:extLst>
      <p:ext uri="{BB962C8B-B14F-4D97-AF65-F5344CB8AC3E}">
        <p14:creationId xmlns:p14="http://schemas.microsoft.com/office/powerpoint/2010/main" val="283545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Achtergrond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600201"/>
            <a:ext cx="8264624" cy="4525963"/>
          </a:xfrm>
        </p:spPr>
        <p:txBody>
          <a:bodyPr>
            <a:normAutofit lnSpcReduction="10000"/>
          </a:bodyPr>
          <a:lstStyle/>
          <a:p>
            <a:r>
              <a:rPr lang="nl-BE" dirty="0" smtClean="0"/>
              <a:t>Boerenbond: consulent verbrede landbouw</a:t>
            </a:r>
          </a:p>
          <a:p>
            <a:pPr lvl="1"/>
            <a:r>
              <a:rPr lang="nl-BE" dirty="0" smtClean="0">
                <a:hlinkClick r:id="rId2"/>
              </a:rPr>
              <a:t>www.boerenbond.be/verbreding</a:t>
            </a:r>
            <a:r>
              <a:rPr lang="nl-BE" dirty="0" smtClean="0"/>
              <a:t> </a:t>
            </a:r>
          </a:p>
          <a:p>
            <a:pPr lvl="1"/>
            <a:endParaRPr lang="nl-BE" dirty="0" smtClean="0"/>
          </a:p>
          <a:p>
            <a:pPr lvl="1"/>
            <a:endParaRPr lang="nl-BE" dirty="0" smtClean="0"/>
          </a:p>
          <a:p>
            <a:pPr lvl="1"/>
            <a:endParaRPr lang="nl-BE" dirty="0"/>
          </a:p>
          <a:p>
            <a:pPr lvl="1"/>
            <a:r>
              <a:rPr lang="nl-BE" dirty="0" smtClean="0"/>
              <a:t>Analyse </a:t>
            </a:r>
            <a:r>
              <a:rPr lang="nl-BE" dirty="0"/>
              <a:t>nieuwe verdienmodellen</a:t>
            </a:r>
          </a:p>
          <a:p>
            <a:pPr lvl="1"/>
            <a:r>
              <a:rPr lang="nl-BE" dirty="0"/>
              <a:t>Omkadering van nieuwe starters in nieuwe verdienmodellen</a:t>
            </a:r>
          </a:p>
          <a:p>
            <a:pPr lvl="1"/>
            <a:r>
              <a:rPr lang="nl-BE" dirty="0" smtClean="0"/>
              <a:t>Inspiratiegids (2019)</a:t>
            </a:r>
            <a:endParaRPr lang="nl-BE" dirty="0"/>
          </a:p>
          <a:p>
            <a:pPr marL="0" indent="0">
              <a:buNone/>
            </a:pPr>
            <a:endParaRPr lang="nl-BE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ABAE0-B5D1-4EBA-88AA-C29E85A63323}" type="slidenum">
              <a:rPr lang="nl-BE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pPr/>
              <a:t>9</a:t>
            </a:fld>
            <a:endParaRPr lang="nl-BE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8" b="25913"/>
          <a:stretch/>
        </p:blipFill>
        <p:spPr>
          <a:xfrm rot="448281">
            <a:off x="7951636" y="2429864"/>
            <a:ext cx="2454776" cy="155596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0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Rurant">
      <a:dk1>
        <a:sysClr val="windowText" lastClr="000000"/>
      </a:dk1>
      <a:lt1>
        <a:srgbClr val="FFFFFF"/>
      </a:lt1>
      <a:dk2>
        <a:srgbClr val="850D21"/>
      </a:dk2>
      <a:lt2>
        <a:srgbClr val="FFFFFE"/>
      </a:lt2>
      <a:accent1>
        <a:srgbClr val="28120A"/>
      </a:accent1>
      <a:accent2>
        <a:srgbClr val="850D21"/>
      </a:accent2>
      <a:accent3>
        <a:srgbClr val="FFFFFE"/>
      </a:accent3>
      <a:accent4>
        <a:srgbClr val="28120A"/>
      </a:accent4>
      <a:accent5>
        <a:srgbClr val="850D21"/>
      </a:accent5>
      <a:accent6>
        <a:srgbClr val="FFFFFE"/>
      </a:accent6>
      <a:hlink>
        <a:srgbClr val="850D21"/>
      </a:hlink>
      <a:folHlink>
        <a:srgbClr val="28120A"/>
      </a:folHlink>
    </a:clrScheme>
    <a:fontScheme name="Rurant">
      <a:majorFont>
        <a:latin typeface="Museo Sans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useo Sans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PT sjabloon LG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259</Words>
  <Application>Microsoft Office PowerPoint</Application>
  <PresentationFormat>Breedbeeld</PresentationFormat>
  <Paragraphs>136</Paragraphs>
  <Slides>25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25</vt:i4>
      </vt:variant>
    </vt:vector>
  </HeadingPairs>
  <TitlesOfParts>
    <vt:vector size="33" baseType="lpstr">
      <vt:lpstr>Arial</vt:lpstr>
      <vt:lpstr>Calibri</vt:lpstr>
      <vt:lpstr>Museo Sans</vt:lpstr>
      <vt:lpstr>Museo Sans 300</vt:lpstr>
      <vt:lpstr>Museo Sans 500</vt:lpstr>
      <vt:lpstr>Office-thema</vt:lpstr>
      <vt:lpstr>PPT sjabloon LG</vt:lpstr>
      <vt:lpstr>Aangepast ontwerp</vt:lpstr>
      <vt:lpstr>  Kritische Denksessie Verdienmodellen </vt:lpstr>
      <vt:lpstr>INLEIDING</vt:lpstr>
      <vt:lpstr>INLEIDING</vt:lpstr>
      <vt:lpstr>PROGRAMMA</vt:lpstr>
      <vt:lpstr>BB4FOOD </vt:lpstr>
      <vt:lpstr>REFLECTIE</vt:lpstr>
      <vt:lpstr>    MINI PAUZE</vt:lpstr>
      <vt:lpstr>Denksessie nieuwe verdienmodellen</vt:lpstr>
      <vt:lpstr>Achtergrond</vt:lpstr>
      <vt:lpstr>Voorbeelden</vt:lpstr>
      <vt:lpstr>Nieuwe verdienmodellen</vt:lpstr>
      <vt:lpstr>Hoevewinkel/automaat/mobiel</vt:lpstr>
      <vt:lpstr>(Boeren)markten</vt:lpstr>
      <vt:lpstr>Samenwerking</vt:lpstr>
      <vt:lpstr>Samenwerking</vt:lpstr>
      <vt:lpstr>Samenwerking</vt:lpstr>
      <vt:lpstr>Abonnementen</vt:lpstr>
      <vt:lpstr>Alternatieve financiering</vt:lpstr>
      <vt:lpstr>Aandelen</vt:lpstr>
      <vt:lpstr>Crowdfunding</vt:lpstr>
      <vt:lpstr>Andere</vt:lpstr>
      <vt:lpstr>Gebiedsgerichte projecten - voedselregisseur</vt:lpstr>
      <vt:lpstr>Een analyse</vt:lpstr>
      <vt:lpstr>REFLECTIE</vt:lpstr>
      <vt:lpstr>    CONCLUSIES</vt:lpstr>
    </vt:vector>
  </TitlesOfParts>
  <Company>Provincie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Kritische denksessie Verdienmodellen</dc:title>
  <dc:creator>VAN SELM Laura</dc:creator>
  <cp:lastModifiedBy>VAN SELM Laura</cp:lastModifiedBy>
  <cp:revision>13</cp:revision>
  <dcterms:created xsi:type="dcterms:W3CDTF">2018-11-26T13:50:31Z</dcterms:created>
  <dcterms:modified xsi:type="dcterms:W3CDTF">2019-01-30T11:59:44Z</dcterms:modified>
</cp:coreProperties>
</file>