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51"/>
  </p:notesMasterIdLst>
  <p:sldIdLst>
    <p:sldId id="256" r:id="rId6"/>
    <p:sldId id="259" r:id="rId7"/>
    <p:sldId id="263" r:id="rId8"/>
    <p:sldId id="264" r:id="rId9"/>
    <p:sldId id="277" r:id="rId10"/>
    <p:sldId id="272" r:id="rId11"/>
    <p:sldId id="275" r:id="rId12"/>
    <p:sldId id="276" r:id="rId13"/>
    <p:sldId id="278" r:id="rId14"/>
    <p:sldId id="260" r:id="rId15"/>
    <p:sldId id="267" r:id="rId16"/>
    <p:sldId id="265" r:id="rId17"/>
    <p:sldId id="280" r:id="rId18"/>
    <p:sldId id="324" r:id="rId19"/>
    <p:sldId id="282" r:id="rId20"/>
    <p:sldId id="322" r:id="rId21"/>
    <p:sldId id="325" r:id="rId22"/>
    <p:sldId id="283" r:id="rId23"/>
    <p:sldId id="281" r:id="rId24"/>
    <p:sldId id="323" r:id="rId25"/>
    <p:sldId id="284"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C6E1D9"/>
    <a:srgbClr val="727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820ED-5CBC-422E-B89A-ECCFA97CC714}" v="1561" dt="2018-09-05T20:17:56.5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varScale="1">
        <p:scale>
          <a:sx n="88" d="100"/>
          <a:sy n="88" d="100"/>
        </p:scale>
        <p:origin x="35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BC889-81CA-B84A-89A7-8DEB14769FC1}" type="datetimeFigureOut">
              <a:rPr lang="nl-NL" smtClean="0"/>
              <a:t>30-1-2019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CCC5ED-91A0-A344-BABB-412673B43AA2}" type="slidenum">
              <a:rPr lang="nl-NL" smtClean="0"/>
              <a:t>‹nr.›</a:t>
            </a:fld>
            <a:endParaRPr lang="nl-NL"/>
          </a:p>
        </p:txBody>
      </p:sp>
    </p:spTree>
    <p:extLst>
      <p:ext uri="{BB962C8B-B14F-4D97-AF65-F5344CB8AC3E}">
        <p14:creationId xmlns:p14="http://schemas.microsoft.com/office/powerpoint/2010/main" val="159159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err="1"/>
              <a:t>Startup</a:t>
            </a:r>
            <a:r>
              <a:rPr lang="nl-NL" b="1"/>
              <a:t> </a:t>
            </a:r>
            <a:r>
              <a:rPr lang="nl-NL" b="1" err="1"/>
              <a:t>bootcamp</a:t>
            </a:r>
            <a:r>
              <a:rPr lang="nl-NL" b="1" baseline="0"/>
              <a:t> </a:t>
            </a:r>
          </a:p>
          <a:p>
            <a:endParaRPr lang="nl-NL" b="1" baseline="0"/>
          </a:p>
          <a:p>
            <a:endParaRPr lang="nl-NL" b="1"/>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2</a:t>
            </a:fld>
            <a:endParaRPr lang="nl-NL"/>
          </a:p>
        </p:txBody>
      </p:sp>
    </p:spTree>
    <p:extLst>
      <p:ext uri="{BB962C8B-B14F-4D97-AF65-F5344CB8AC3E}">
        <p14:creationId xmlns:p14="http://schemas.microsoft.com/office/powerpoint/2010/main" val="768051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C8EE91-AE37-4111-A4D7-49E52C27E51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524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C8EE91-AE37-4111-A4D7-49E52C27E51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692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C8EE91-AE37-4111-A4D7-49E52C27E51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363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C8EE91-AE37-4111-A4D7-49E52C27E51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25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LEFV-lab/open</a:t>
            </a:r>
            <a:r>
              <a:rPr lang="nl-NL" b="1" baseline="0"/>
              <a:t> innovatie </a:t>
            </a:r>
            <a:br>
              <a:rPr lang="nl-NL" b="1" baseline="0"/>
            </a:br>
            <a:r>
              <a:rPr lang="nl-NL" b="1" baseline="0">
                <a:sym typeface="Wingdings"/>
              </a:rPr>
              <a:t> Prototypen </a:t>
            </a:r>
            <a:endParaRPr lang="nl-NL" b="1"/>
          </a:p>
          <a:p>
            <a:endParaRPr lang="nl-NL"/>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3</a:t>
            </a:fld>
            <a:endParaRPr lang="nl-NL"/>
          </a:p>
        </p:txBody>
      </p:sp>
    </p:spTree>
    <p:extLst>
      <p:ext uri="{BB962C8B-B14F-4D97-AF65-F5344CB8AC3E}">
        <p14:creationId xmlns:p14="http://schemas.microsoft.com/office/powerpoint/2010/main" val="139903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baseline="0"/>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4</a:t>
            </a:fld>
            <a:endParaRPr lang="nl-NL"/>
          </a:p>
        </p:txBody>
      </p:sp>
    </p:spTree>
    <p:extLst>
      <p:ext uri="{BB962C8B-B14F-4D97-AF65-F5344CB8AC3E}">
        <p14:creationId xmlns:p14="http://schemas.microsoft.com/office/powerpoint/2010/main" val="187007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LEFV-lab/open</a:t>
            </a:r>
            <a:r>
              <a:rPr lang="nl-NL" b="1" baseline="0"/>
              <a:t> innovatie </a:t>
            </a:r>
            <a:br>
              <a:rPr lang="nl-NL" b="1" baseline="0"/>
            </a:br>
            <a:r>
              <a:rPr lang="nl-NL" b="1" baseline="0">
                <a:sym typeface="Wingdings"/>
              </a:rPr>
              <a:t> Prototypen </a:t>
            </a:r>
            <a:endParaRPr lang="nl-NL" b="1"/>
          </a:p>
          <a:p>
            <a:endParaRPr lang="nl-NL"/>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6</a:t>
            </a:fld>
            <a:endParaRPr lang="nl-NL"/>
          </a:p>
        </p:txBody>
      </p:sp>
    </p:spTree>
    <p:extLst>
      <p:ext uri="{BB962C8B-B14F-4D97-AF65-F5344CB8AC3E}">
        <p14:creationId xmlns:p14="http://schemas.microsoft.com/office/powerpoint/2010/main" val="4032875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LEFV-lab/open</a:t>
            </a:r>
            <a:r>
              <a:rPr lang="nl-NL" b="1" baseline="0"/>
              <a:t> innovatie </a:t>
            </a:r>
            <a:br>
              <a:rPr lang="nl-NL" b="1" baseline="0"/>
            </a:br>
            <a:r>
              <a:rPr lang="nl-NL" b="1" baseline="0">
                <a:sym typeface="Wingdings"/>
              </a:rPr>
              <a:t> Prototypen </a:t>
            </a:r>
            <a:endParaRPr lang="nl-NL" b="1"/>
          </a:p>
          <a:p>
            <a:endParaRPr lang="nl-NL"/>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7</a:t>
            </a:fld>
            <a:endParaRPr lang="nl-NL"/>
          </a:p>
        </p:txBody>
      </p:sp>
    </p:spTree>
    <p:extLst>
      <p:ext uri="{BB962C8B-B14F-4D97-AF65-F5344CB8AC3E}">
        <p14:creationId xmlns:p14="http://schemas.microsoft.com/office/powerpoint/2010/main" val="325592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LEFV-lab/open</a:t>
            </a:r>
            <a:r>
              <a:rPr lang="nl-NL" b="1" baseline="0"/>
              <a:t> innovatie </a:t>
            </a:r>
            <a:br>
              <a:rPr lang="nl-NL" b="1" baseline="0"/>
            </a:br>
            <a:r>
              <a:rPr lang="nl-NL" b="1" baseline="0">
                <a:sym typeface="Wingdings"/>
              </a:rPr>
              <a:t> Prototypen </a:t>
            </a:r>
            <a:endParaRPr lang="nl-NL" b="1"/>
          </a:p>
          <a:p>
            <a:endParaRPr lang="nl-NL"/>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8</a:t>
            </a:fld>
            <a:endParaRPr lang="nl-NL"/>
          </a:p>
        </p:txBody>
      </p:sp>
    </p:spTree>
    <p:extLst>
      <p:ext uri="{BB962C8B-B14F-4D97-AF65-F5344CB8AC3E}">
        <p14:creationId xmlns:p14="http://schemas.microsoft.com/office/powerpoint/2010/main" val="4944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Netwerken </a:t>
            </a:r>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10</a:t>
            </a:fld>
            <a:endParaRPr lang="nl-NL"/>
          </a:p>
        </p:txBody>
      </p:sp>
    </p:spTree>
    <p:extLst>
      <p:ext uri="{BB962C8B-B14F-4D97-AF65-F5344CB8AC3E}">
        <p14:creationId xmlns:p14="http://schemas.microsoft.com/office/powerpoint/2010/main" val="118205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Speakers</a:t>
            </a:r>
            <a:r>
              <a:rPr lang="nl-NL" b="1" baseline="0"/>
              <a:t> </a:t>
            </a:r>
            <a:r>
              <a:rPr lang="nl-NL" b="1" baseline="0" err="1"/>
              <a:t>academy</a:t>
            </a:r>
            <a:endParaRPr lang="nl-NL" b="1"/>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11</a:t>
            </a:fld>
            <a:endParaRPr lang="nl-NL"/>
          </a:p>
        </p:txBody>
      </p:sp>
    </p:spTree>
    <p:extLst>
      <p:ext uri="{BB962C8B-B14F-4D97-AF65-F5344CB8AC3E}">
        <p14:creationId xmlns:p14="http://schemas.microsoft.com/office/powerpoint/2010/main" val="926781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0CCC5ED-91A0-A344-BABB-412673B43AA2}" type="slidenum">
              <a:rPr lang="nl-NL" smtClean="0"/>
              <a:t>12</a:t>
            </a:fld>
            <a:endParaRPr lang="nl-NL"/>
          </a:p>
        </p:txBody>
      </p:sp>
    </p:spTree>
    <p:extLst>
      <p:ext uri="{BB962C8B-B14F-4D97-AF65-F5344CB8AC3E}">
        <p14:creationId xmlns:p14="http://schemas.microsoft.com/office/powerpoint/2010/main" val="184902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Titelstijl van model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94F4EC46-87C8-8448-95AA-F670583FC6A9}" type="datetimeFigureOut">
              <a:rPr lang="nl-NL" smtClean="0"/>
              <a:t>30-1-2019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159340491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4F4EC46-87C8-8448-95AA-F670583FC6A9}" type="datetimeFigureOut">
              <a:rPr lang="nl-NL" smtClean="0"/>
              <a:t>30-1-2019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545419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4F4EC46-87C8-8448-95AA-F670583FC6A9}" type="datetimeFigureOut">
              <a:rPr lang="nl-NL" smtClean="0"/>
              <a:t>30-1-2019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18577300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nl-NL" smtClean="0"/>
              <a:t>Klik om de stijl te bewerken</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1/30/2019</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dirty="0"/>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73829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spTree>
    <p:extLst>
      <p:ext uri="{BB962C8B-B14F-4D97-AF65-F5344CB8AC3E}">
        <p14:creationId xmlns:p14="http://schemas.microsoft.com/office/powerpoint/2010/main" val="3358854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nl-NL" smtClean="0"/>
              <a:t>Klik om de stijl te bewerken</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1344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Date Placeholder 4"/>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1/30/2019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3286094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Date Placeholder 6"/>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1/30/2019</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964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1/30/2019</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spTree>
    <p:extLst>
      <p:ext uri="{BB962C8B-B14F-4D97-AF65-F5344CB8AC3E}">
        <p14:creationId xmlns:p14="http://schemas.microsoft.com/office/powerpoint/2010/main" val="3606123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1/30/2019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3620392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nl-NL" smtClean="0"/>
              <a:t>Klik om de stijl te bewerken</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1/30/2019</a:t>
            </a:fld>
            <a:endParaRPr lang="en-US" dirty="0"/>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1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4F4EC46-87C8-8448-95AA-F670583FC6A9}" type="datetimeFigureOut">
              <a:rPr lang="nl-NL" smtClean="0"/>
              <a:t>30-1-2019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7590484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nl-NL" smtClean="0"/>
              <a:t>Klik om de stijl te bewerken</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1/30/2019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‹nr.›</a:t>
            </a:fld>
            <a:endParaRPr kumimoji="0" lang="en-US"/>
          </a:p>
        </p:txBody>
      </p:sp>
    </p:spTree>
    <p:extLst>
      <p:ext uri="{BB962C8B-B14F-4D97-AF65-F5344CB8AC3E}">
        <p14:creationId xmlns:p14="http://schemas.microsoft.com/office/powerpoint/2010/main" val="2525957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3725890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‹nr.›</a:t>
            </a:fld>
            <a:endParaRPr kumimoji="0" lang="en-US"/>
          </a:p>
        </p:txBody>
      </p:sp>
    </p:spTree>
    <p:extLst>
      <p:ext uri="{BB962C8B-B14F-4D97-AF65-F5344CB8AC3E}">
        <p14:creationId xmlns:p14="http://schemas.microsoft.com/office/powerpoint/2010/main" val="361404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Titelstijl van model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94F4EC46-87C8-8448-95AA-F670583FC6A9}" type="datetimeFigureOut">
              <a:rPr lang="nl-NL" smtClean="0"/>
              <a:t>30-1-2019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12743351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94F4EC46-87C8-8448-95AA-F670583FC6A9}" type="datetimeFigureOut">
              <a:rPr lang="nl-NL" smtClean="0"/>
              <a:t>30-1-2019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8960847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Titelstijl van model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4F4EC46-87C8-8448-95AA-F670583FC6A9}" type="datetimeFigureOut">
              <a:rPr lang="nl-NL" smtClean="0"/>
              <a:t>30-1-2019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1938289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94F4EC46-87C8-8448-95AA-F670583FC6A9}" type="datetimeFigureOut">
              <a:rPr lang="nl-NL" smtClean="0"/>
              <a:t>30-1-2019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20978529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4F4EC46-87C8-8448-95AA-F670583FC6A9}" type="datetimeFigureOut">
              <a:rPr lang="nl-NL" smtClean="0"/>
              <a:t>30-1-2019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122811504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94F4EC46-87C8-8448-95AA-F670583FC6A9}" type="datetimeFigureOut">
              <a:rPr lang="nl-NL" smtClean="0"/>
              <a:t>30-1-2019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14642468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94F4EC46-87C8-8448-95AA-F670583FC6A9}" type="datetimeFigureOut">
              <a:rPr lang="nl-NL" smtClean="0"/>
              <a:t>30-1-2019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433AA4-D01F-8845-90D8-8691D2CA5784}" type="slidenum">
              <a:rPr lang="nl-NL" smtClean="0"/>
              <a:t>‹nr.›</a:t>
            </a:fld>
            <a:endParaRPr lang="nl-NL"/>
          </a:p>
        </p:txBody>
      </p:sp>
    </p:spTree>
    <p:extLst>
      <p:ext uri="{BB962C8B-B14F-4D97-AF65-F5344CB8AC3E}">
        <p14:creationId xmlns:p14="http://schemas.microsoft.com/office/powerpoint/2010/main" val="15809406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4EC46-87C8-8448-95AA-F670583FC6A9}" type="datetimeFigureOut">
              <a:rPr lang="nl-NL" smtClean="0"/>
              <a:t>30-1-2019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33AA4-D01F-8845-90D8-8691D2CA5784}" type="slidenum">
              <a:rPr lang="nl-NL" smtClean="0"/>
              <a:t>‹nr.›</a:t>
            </a:fld>
            <a:endParaRPr lang="nl-NL"/>
          </a:p>
        </p:txBody>
      </p:sp>
    </p:spTree>
    <p:extLst>
      <p:ext uri="{BB962C8B-B14F-4D97-AF65-F5344CB8AC3E}">
        <p14:creationId xmlns:p14="http://schemas.microsoft.com/office/powerpoint/2010/main" val="183321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nl-NL" smtClean="0"/>
              <a:t>Klik om de stijl te bewerken</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lgn="r" eaLnBrk="1" latinLnBrk="0" hangingPunct="1"/>
            <a:fld id="{E6F9B8CD-342D-4579-98EC-A8FD6B7370E1}" type="datetimeFigureOut">
              <a:rPr lang="en-US" smtClean="0"/>
              <a:pPr algn="r" eaLnBrk="1" latinLnBrk="0" hangingPunct="1"/>
              <a:t>1/30/2019</a:t>
            </a:fld>
            <a:endParaRPr lang="en-US" dirty="0">
              <a:solidFill>
                <a:schemeClr val="tx2"/>
              </a:solidFill>
            </a:endParaRPr>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lgn="l" eaLnBrk="1" latinLnBrk="0" hangingPunct="1"/>
            <a:endParaRPr kumimoji="0" lang="en-US" dirty="0">
              <a:solidFill>
                <a:schemeClr val="tx2"/>
              </a:solidFill>
            </a:endParaRPr>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lgn="ctr" eaLnBrk="1" latinLnBrk="0" hangingPunct="1"/>
            <a:fld id="{2BBB5E19-F10A-4C2F-BF6F-11C513378A2E}" type="slidenum">
              <a:rPr kumimoji="0" lang="en-US" smtClean="0"/>
              <a:pPr algn="ctr" eaLnBrk="1" latinLnBrk="0" hangingPunct="1"/>
              <a:t>‹nr.›</a:t>
            </a:fld>
            <a:endParaRPr kumimoji="0" lang="en-US" sz="1400" b="1" dirty="0">
              <a:solidFill>
                <a:srgbClr val="FFFFFF"/>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61871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hyperlink" Target="mailto:marc.clerkx@thomasmore.b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recroninnovatiecampagne.nl/nl/informatie/zelftests"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7" name="Tekstvak 6"/>
          <p:cNvSpPr txBox="1"/>
          <p:nvPr/>
        </p:nvSpPr>
        <p:spPr>
          <a:xfrm>
            <a:off x="409575" y="2495550"/>
            <a:ext cx="11678653" cy="2062103"/>
          </a:xfrm>
          <a:prstGeom prst="rect">
            <a:avLst/>
          </a:prstGeom>
          <a:solidFill>
            <a:schemeClr val="bg1">
              <a:alpha val="80000"/>
            </a:schemeClr>
          </a:solidFill>
          <a:ln w="76200">
            <a:solidFill>
              <a:srgbClr val="C6E1D9"/>
            </a:solidFill>
          </a:ln>
        </p:spPr>
        <p:txBody>
          <a:bodyPr wrap="square" rtlCol="0">
            <a:spAutoFit/>
          </a:bodyPr>
          <a:lstStyle/>
          <a:p>
            <a:pPr algn="ctr"/>
            <a:r>
              <a:rPr lang="nl-NL" sz="4000" b="1" dirty="0">
                <a:latin typeface="Corbel" charset="0"/>
                <a:ea typeface="Corbel" charset="0"/>
                <a:cs typeface="Corbel" charset="0"/>
              </a:rPr>
              <a:t/>
            </a:r>
            <a:br>
              <a:rPr lang="nl-NL" sz="4000" b="1" dirty="0">
                <a:latin typeface="Corbel" charset="0"/>
                <a:ea typeface="Corbel" charset="0"/>
                <a:cs typeface="Corbel" charset="0"/>
              </a:rPr>
            </a:br>
            <a:r>
              <a:rPr lang="nl-NL" sz="4000" b="1" dirty="0">
                <a:latin typeface="Corbel" charset="0"/>
                <a:ea typeface="Corbel" charset="0"/>
                <a:cs typeface="Corbel" charset="0"/>
              </a:rPr>
              <a:t>ondernemende (keuze)vakken</a:t>
            </a:r>
            <a:r>
              <a:rPr lang="nl-NL" sz="4000" dirty="0">
                <a:latin typeface="Corbel" charset="0"/>
                <a:ea typeface="Corbel" charset="0"/>
                <a:cs typeface="Corbel" charset="0"/>
              </a:rPr>
              <a:t> </a:t>
            </a:r>
          </a:p>
          <a:p>
            <a:pPr algn="ctr"/>
            <a:r>
              <a:rPr lang="nl-NL" sz="2400" dirty="0">
                <a:latin typeface="Corbel" charset="0"/>
                <a:ea typeface="Corbel" charset="0"/>
                <a:cs typeface="Corbel" charset="0"/>
              </a:rPr>
              <a:t>waarbinnen projecten voor externen worden uitgevoerd</a:t>
            </a:r>
          </a:p>
          <a:p>
            <a:r>
              <a:rPr lang="nl-NL" sz="2400" dirty="0">
                <a:latin typeface="Corbel" charset="0"/>
                <a:ea typeface="Corbel" charset="0"/>
                <a:cs typeface="Corbel" charset="0"/>
              </a:rPr>
              <a:t> </a:t>
            </a:r>
            <a:r>
              <a:rPr lang="is-IS" sz="2400" dirty="0">
                <a:solidFill>
                  <a:schemeClr val="bg1"/>
                </a:solidFill>
                <a:latin typeface="Corbel" charset="0"/>
                <a:ea typeface="Corbel" charset="0"/>
                <a:cs typeface="Corbel" charset="0"/>
              </a:rPr>
              <a:t>.</a:t>
            </a:r>
            <a:endParaRPr lang="nl-NL" sz="2400" dirty="0">
              <a:latin typeface="Corbel" charset="0"/>
              <a:ea typeface="Corbel" charset="0"/>
              <a:cs typeface="Corbel" charset="0"/>
            </a:endParaRPr>
          </a:p>
        </p:txBody>
      </p:sp>
      <p:sp>
        <p:nvSpPr>
          <p:cNvPr id="4" name="Rectangle 3">
            <a:extLst>
              <a:ext uri="{FF2B5EF4-FFF2-40B4-BE49-F238E27FC236}">
                <a16:creationId xmlns:a16="http://schemas.microsoft.com/office/drawing/2014/main" id="{CE3BBFA3-D82F-481D-844F-857DE38C29DC}"/>
              </a:ext>
            </a:extLst>
          </p:cNvPr>
          <p:cNvSpPr/>
          <p:nvPr/>
        </p:nvSpPr>
        <p:spPr>
          <a:xfrm>
            <a:off x="226880" y="200048"/>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a:extLst>
              <a:ext uri="{FF2B5EF4-FFF2-40B4-BE49-F238E27FC236}">
                <a16:creationId xmlns:a16="http://schemas.microsoft.com/office/drawing/2014/main" id="{D5F6C868-1FA5-43C9-89BE-5720B3EFDE92}"/>
              </a:ext>
            </a:extLst>
          </p:cNvPr>
          <p:cNvPicPr>
            <a:picLocks noChangeAspect="1"/>
          </p:cNvPicPr>
          <p:nvPr/>
        </p:nvPicPr>
        <p:blipFill>
          <a:blip r:embed="rId3"/>
          <a:stretch>
            <a:fillRect/>
          </a:stretch>
        </p:blipFill>
        <p:spPr>
          <a:xfrm>
            <a:off x="366697" y="374909"/>
            <a:ext cx="1175117" cy="457636"/>
          </a:xfrm>
          <a:prstGeom prst="rect">
            <a:avLst/>
          </a:prstGeom>
        </p:spPr>
      </p:pic>
    </p:spTree>
    <p:extLst>
      <p:ext uri="{BB962C8B-B14F-4D97-AF65-F5344CB8AC3E}">
        <p14:creationId xmlns:p14="http://schemas.microsoft.com/office/powerpoint/2010/main" val="123527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84343"/>
            <a:ext cx="1861361" cy="1861361"/>
          </a:xfrm>
          <a:prstGeom prst="rect">
            <a:avLst/>
          </a:prstGeom>
        </p:spPr>
      </p:pic>
      <p:sp>
        <p:nvSpPr>
          <p:cNvPr id="5" name="Tekstvak 4"/>
          <p:cNvSpPr txBox="1"/>
          <p:nvPr/>
        </p:nvSpPr>
        <p:spPr>
          <a:xfrm>
            <a:off x="7455877" y="272716"/>
            <a:ext cx="4399239" cy="3816429"/>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NETWERKEN </a:t>
            </a:r>
          </a:p>
          <a:p>
            <a:pPr algn="just"/>
            <a:r>
              <a:rPr lang="nl-NL" sz="2800" dirty="0">
                <a:latin typeface="Corbel" charset="0"/>
                <a:ea typeface="Corbel" charset="0"/>
                <a:cs typeface="Corbel" charset="0"/>
              </a:rPr>
              <a:t>Werk aan je eigen imago, train je netwerk skills  (off- en online) en start met je eigen netwerk uit te bouwen binnen en buiten jouw sector. </a:t>
            </a:r>
          </a:p>
          <a:p>
            <a:pPr algn="just"/>
            <a:endParaRPr lang="nl-NL" sz="2800" dirty="0">
              <a:latin typeface="Corbel" charset="0"/>
              <a:ea typeface="Corbel" charset="0"/>
              <a:cs typeface="Corbel" charset="0"/>
            </a:endParaRPr>
          </a:p>
        </p:txBody>
      </p:sp>
      <p:sp>
        <p:nvSpPr>
          <p:cNvPr id="6" name="Rectangle 5">
            <a:extLst>
              <a:ext uri="{FF2B5EF4-FFF2-40B4-BE49-F238E27FC236}">
                <a16:creationId xmlns:a16="http://schemas.microsoft.com/office/drawing/2014/main" id="{BCE130B6-7E89-45A7-976E-FF599E6069FE}"/>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8B11D31C-68B0-40A7-B57B-3DBCBA0C466A}"/>
              </a:ext>
            </a:extLst>
          </p:cNvPr>
          <p:cNvPicPr>
            <a:picLocks noChangeAspect="1"/>
          </p:cNvPicPr>
          <p:nvPr/>
        </p:nvPicPr>
        <p:blipFill>
          <a:blip r:embed="rId5"/>
          <a:stretch>
            <a:fillRect/>
          </a:stretch>
        </p:blipFill>
        <p:spPr>
          <a:xfrm>
            <a:off x="359822" y="4231243"/>
            <a:ext cx="1175117" cy="457636"/>
          </a:xfrm>
          <a:prstGeom prst="rect">
            <a:avLst/>
          </a:prstGeom>
        </p:spPr>
      </p:pic>
    </p:spTree>
    <p:extLst>
      <p:ext uri="{BB962C8B-B14F-4D97-AF65-F5344CB8AC3E}">
        <p14:creationId xmlns:p14="http://schemas.microsoft.com/office/powerpoint/2010/main" val="1685220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ekstvak 1"/>
          <p:cNvSpPr txBox="1"/>
          <p:nvPr/>
        </p:nvSpPr>
        <p:spPr>
          <a:xfrm>
            <a:off x="7202906" y="352230"/>
            <a:ext cx="4592576" cy="3662541"/>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endParaRPr lang="nl-NL" b="1" dirty="0">
              <a:latin typeface="Corbel" charset="0"/>
              <a:ea typeface="Corbel" charset="0"/>
              <a:cs typeface="Corbel" charset="0"/>
            </a:endParaRPr>
          </a:p>
          <a:p>
            <a:pPr algn="just"/>
            <a:r>
              <a:rPr lang="nl-NL" sz="2800" b="1" dirty="0">
                <a:latin typeface="Corbel" charset="0"/>
                <a:ea typeface="Corbel" charset="0"/>
                <a:cs typeface="Corbel" charset="0"/>
              </a:rPr>
              <a:t>SPEAKERS ACADEMY</a:t>
            </a:r>
          </a:p>
          <a:p>
            <a:pPr algn="just"/>
            <a:r>
              <a:rPr lang="nl-NL" sz="2800" dirty="0">
                <a:latin typeface="Corbel" charset="0"/>
                <a:ea typeface="Corbel" charset="0"/>
                <a:cs typeface="Corbel" charset="0"/>
              </a:rPr>
              <a:t>Sta met de juiste wapens voor je publiek om hen vanaf het begin mee te nemen in een inspirerend verhaal en te triggeren naar meer</a:t>
            </a:r>
            <a:r>
              <a:rPr lang="is-IS" sz="2800" dirty="0">
                <a:latin typeface="Corbel" charset="0"/>
                <a:ea typeface="Corbel" charset="0"/>
                <a:cs typeface="Corbel" charset="0"/>
              </a:rPr>
              <a:t>…</a:t>
            </a:r>
            <a:endParaRPr lang="nl-NL" sz="2800" dirty="0">
              <a:latin typeface="Corbel" charset="0"/>
              <a:ea typeface="Corbel" charset="0"/>
              <a:cs typeface="Corbel" charset="0"/>
            </a:endParaRPr>
          </a:p>
          <a:p>
            <a:pPr algn="just"/>
            <a:endParaRPr lang="nl-NL" sz="2800" dirty="0">
              <a:latin typeface="Corbel" charset="0"/>
              <a:ea typeface="Corbel" charset="0"/>
              <a:cs typeface="Corbel" charset="0"/>
            </a:endParaRPr>
          </a:p>
        </p:txBody>
      </p:sp>
      <p:pic>
        <p:nvPicPr>
          <p:cNvPr id="3" name="Afbeelding 2"/>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84343"/>
            <a:ext cx="1861361" cy="1861361"/>
          </a:xfrm>
          <a:prstGeom prst="rect">
            <a:avLst/>
          </a:prstGeom>
        </p:spPr>
      </p:pic>
      <p:sp>
        <p:nvSpPr>
          <p:cNvPr id="4" name="Rectangle 3">
            <a:extLst>
              <a:ext uri="{FF2B5EF4-FFF2-40B4-BE49-F238E27FC236}">
                <a16:creationId xmlns:a16="http://schemas.microsoft.com/office/drawing/2014/main" id="{C4051943-D161-486C-B2A1-951348177477}"/>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a:extLst>
              <a:ext uri="{FF2B5EF4-FFF2-40B4-BE49-F238E27FC236}">
                <a16:creationId xmlns:a16="http://schemas.microsoft.com/office/drawing/2014/main" id="{B0B09296-AF1C-457C-A8E9-E60AB27AB87F}"/>
              </a:ext>
            </a:extLst>
          </p:cNvPr>
          <p:cNvPicPr>
            <a:picLocks noChangeAspect="1"/>
          </p:cNvPicPr>
          <p:nvPr/>
        </p:nvPicPr>
        <p:blipFill>
          <a:blip r:embed="rId5"/>
          <a:stretch>
            <a:fillRect/>
          </a:stretch>
        </p:blipFill>
        <p:spPr>
          <a:xfrm>
            <a:off x="359822" y="4231243"/>
            <a:ext cx="1175117" cy="457636"/>
          </a:xfrm>
          <a:prstGeom prst="rect">
            <a:avLst/>
          </a:prstGeom>
        </p:spPr>
      </p:pic>
    </p:spTree>
    <p:extLst>
      <p:ext uri="{BB962C8B-B14F-4D97-AF65-F5344CB8AC3E}">
        <p14:creationId xmlns:p14="http://schemas.microsoft.com/office/powerpoint/2010/main" val="776686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kstvak 1"/>
          <p:cNvSpPr txBox="1"/>
          <p:nvPr/>
        </p:nvSpPr>
        <p:spPr>
          <a:xfrm>
            <a:off x="4763778" y="3980456"/>
            <a:ext cx="6585026" cy="1600438"/>
          </a:xfrm>
          <a:prstGeom prst="rect">
            <a:avLst/>
          </a:prstGeom>
          <a:solidFill>
            <a:schemeClr val="bg1">
              <a:alpha val="70000"/>
            </a:schemeClr>
          </a:solidFill>
          <a:ln>
            <a:noFill/>
          </a:ln>
        </p:spPr>
        <p:txBody>
          <a:bodyPr wrap="square" rtlCol="0">
            <a:spAutoFit/>
          </a:bodyPr>
          <a:lstStyle/>
          <a:p>
            <a:r>
              <a:rPr lang="nl-NL" b="1" dirty="0">
                <a:latin typeface="Corbel" charset="0"/>
                <a:ea typeface="Corbel" charset="0"/>
                <a:cs typeface="Corbel" charset="0"/>
              </a:rPr>
              <a:t/>
            </a:r>
            <a:br>
              <a:rPr lang="nl-NL" b="1" dirty="0">
                <a:latin typeface="Corbel" charset="0"/>
                <a:ea typeface="Corbel" charset="0"/>
                <a:cs typeface="Corbel" charset="0"/>
              </a:rPr>
            </a:br>
            <a:r>
              <a:rPr lang="nl-NL" sz="2000" b="1" dirty="0">
                <a:latin typeface="Corbel" charset="0"/>
                <a:ea typeface="Corbel" charset="0"/>
                <a:cs typeface="Corbel" charset="0"/>
              </a:rPr>
              <a:t>Interesse of vragen? </a:t>
            </a:r>
            <a:endParaRPr lang="nl-NL" sz="2000" dirty="0">
              <a:latin typeface="Corbel" charset="0"/>
              <a:ea typeface="Corbel" charset="0"/>
              <a:cs typeface="Corbel" charset="0"/>
            </a:endParaRPr>
          </a:p>
          <a:p>
            <a:pPr marL="457200" indent="-457200">
              <a:buFont typeface="Wingdings" charset="2"/>
              <a:buChar char="§"/>
            </a:pPr>
            <a:r>
              <a:rPr lang="nl-NL" sz="2000" dirty="0">
                <a:latin typeface="Corbel" charset="0"/>
                <a:ea typeface="Corbel" charset="0"/>
                <a:cs typeface="Corbel" charset="0"/>
              </a:rPr>
              <a:t>Mail naar :	</a:t>
            </a:r>
            <a:r>
              <a:rPr lang="nl-NL" sz="2000" dirty="0">
                <a:latin typeface="Corbel" charset="0"/>
                <a:ea typeface="Corbel" charset="0"/>
                <a:cs typeface="Corbel" charset="0"/>
                <a:hlinkClick r:id="rId4"/>
              </a:rPr>
              <a:t>marc.clerkx@thomasmore.be</a:t>
            </a:r>
            <a:endParaRPr lang="nl-NL" sz="2000" dirty="0">
              <a:latin typeface="Corbel" charset="0"/>
              <a:ea typeface="Corbel" charset="0"/>
              <a:cs typeface="Corbel" charset="0"/>
            </a:endParaRPr>
          </a:p>
          <a:p>
            <a:pPr marL="457200" indent="-457200">
              <a:buFont typeface="Wingdings" charset="2"/>
              <a:buChar char="§"/>
            </a:pPr>
            <a:r>
              <a:rPr lang="nl-NL" sz="2000" dirty="0">
                <a:latin typeface="Corbel" charset="0"/>
                <a:ea typeface="Corbel" charset="0"/>
                <a:cs typeface="Corbel" charset="0"/>
              </a:rPr>
              <a:t>Of bel	</a:t>
            </a:r>
            <a:r>
              <a:rPr lang="nl-NL" sz="2000" dirty="0">
                <a:solidFill>
                  <a:schemeClr val="accent1">
                    <a:lumMod val="75000"/>
                  </a:schemeClr>
                </a:solidFill>
                <a:latin typeface="Corbel" charset="0"/>
                <a:ea typeface="Corbel" charset="0"/>
                <a:cs typeface="Corbel" charset="0"/>
              </a:rPr>
              <a:t>0496/243908</a:t>
            </a:r>
            <a:r>
              <a:rPr lang="nl-NL" sz="2000" dirty="0">
                <a:latin typeface="Corbel" charset="0"/>
                <a:ea typeface="Corbel" charset="0"/>
                <a:cs typeface="Corbel" charset="0"/>
              </a:rPr>
              <a:t/>
            </a:r>
            <a:br>
              <a:rPr lang="nl-NL" sz="2000" dirty="0">
                <a:latin typeface="Corbel" charset="0"/>
                <a:ea typeface="Corbel" charset="0"/>
                <a:cs typeface="Corbel" charset="0"/>
              </a:rPr>
            </a:br>
            <a:endParaRPr lang="nl-NL" sz="2000" dirty="0">
              <a:latin typeface="Corbel" charset="0"/>
              <a:ea typeface="Corbel" charset="0"/>
              <a:cs typeface="Corbel" charset="0"/>
            </a:endParaRPr>
          </a:p>
        </p:txBody>
      </p:sp>
      <p:pic>
        <p:nvPicPr>
          <p:cNvPr id="3" name="Afbeelding 2"/>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84343"/>
            <a:ext cx="1861361" cy="1861361"/>
          </a:xfrm>
          <a:prstGeom prst="rect">
            <a:avLst/>
          </a:prstGeom>
        </p:spPr>
      </p:pic>
      <p:sp>
        <p:nvSpPr>
          <p:cNvPr id="4" name="Rectangle 3">
            <a:extLst>
              <a:ext uri="{FF2B5EF4-FFF2-40B4-BE49-F238E27FC236}">
                <a16:creationId xmlns:a16="http://schemas.microsoft.com/office/drawing/2014/main" id="{FE610604-05A5-4CB1-B5E4-C08141637204}"/>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a:extLst>
              <a:ext uri="{FF2B5EF4-FFF2-40B4-BE49-F238E27FC236}">
                <a16:creationId xmlns:a16="http://schemas.microsoft.com/office/drawing/2014/main" id="{F5F22C6F-B31F-40AC-916E-18237420C4BA}"/>
              </a:ext>
            </a:extLst>
          </p:cNvPr>
          <p:cNvPicPr>
            <a:picLocks noChangeAspect="1"/>
          </p:cNvPicPr>
          <p:nvPr/>
        </p:nvPicPr>
        <p:blipFill>
          <a:blip r:embed="rId6"/>
          <a:stretch>
            <a:fillRect/>
          </a:stretch>
        </p:blipFill>
        <p:spPr>
          <a:xfrm>
            <a:off x="359822" y="4231243"/>
            <a:ext cx="1175117" cy="457636"/>
          </a:xfrm>
          <a:prstGeom prst="rect">
            <a:avLst/>
          </a:prstGeom>
        </p:spPr>
      </p:pic>
    </p:spTree>
    <p:extLst>
      <p:ext uri="{BB962C8B-B14F-4D97-AF65-F5344CB8AC3E}">
        <p14:creationId xmlns:p14="http://schemas.microsoft.com/office/powerpoint/2010/main" val="7951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ipart&#10;&#10;Description generated with high confidence">
            <a:extLst>
              <a:ext uri="{FF2B5EF4-FFF2-40B4-BE49-F238E27FC236}">
                <a16:creationId xmlns:a16="http://schemas.microsoft.com/office/drawing/2014/main" id="{008CFC0E-79E2-42D6-A17E-9B24FA956532}"/>
              </a:ext>
            </a:extLst>
          </p:cNvPr>
          <p:cNvPicPr>
            <a:picLocks noChangeAspect="1"/>
          </p:cNvPicPr>
          <p:nvPr/>
        </p:nvPicPr>
        <p:blipFill>
          <a:blip r:embed="rId2"/>
          <a:stretch>
            <a:fillRect/>
          </a:stretch>
        </p:blipFill>
        <p:spPr>
          <a:xfrm>
            <a:off x="477012" y="436888"/>
            <a:ext cx="11237976" cy="5984223"/>
          </a:xfrm>
          <a:prstGeom prst="rect">
            <a:avLst/>
          </a:prstGeom>
        </p:spPr>
      </p:pic>
      <p:pic>
        <p:nvPicPr>
          <p:cNvPr id="6" name="Picture 5">
            <a:extLst>
              <a:ext uri="{FF2B5EF4-FFF2-40B4-BE49-F238E27FC236}">
                <a16:creationId xmlns:a16="http://schemas.microsoft.com/office/drawing/2014/main" id="{67A46721-532E-4C16-B3A5-AF367DA0D9BD}"/>
              </a:ext>
            </a:extLst>
          </p:cNvPr>
          <p:cNvPicPr>
            <a:picLocks noChangeAspect="1"/>
          </p:cNvPicPr>
          <p:nvPr/>
        </p:nvPicPr>
        <p:blipFill>
          <a:blip r:embed="rId3"/>
          <a:stretch>
            <a:fillRect/>
          </a:stretch>
        </p:blipFill>
        <p:spPr>
          <a:xfrm>
            <a:off x="744833" y="5654407"/>
            <a:ext cx="1175117" cy="457636"/>
          </a:xfrm>
          <a:prstGeom prst="rect">
            <a:avLst/>
          </a:prstGeom>
        </p:spPr>
      </p:pic>
      <p:sp>
        <p:nvSpPr>
          <p:cNvPr id="7" name="Tekstvak 1">
            <a:extLst>
              <a:ext uri="{FF2B5EF4-FFF2-40B4-BE49-F238E27FC236}">
                <a16:creationId xmlns:a16="http://schemas.microsoft.com/office/drawing/2014/main" id="{51ED625E-A4D5-4B5D-B409-50D69849719E}"/>
              </a:ext>
            </a:extLst>
          </p:cNvPr>
          <p:cNvSpPr txBox="1"/>
          <p:nvPr/>
        </p:nvSpPr>
        <p:spPr>
          <a:xfrm>
            <a:off x="2935705" y="4429217"/>
            <a:ext cx="6675808" cy="523220"/>
          </a:xfrm>
          <a:prstGeom prst="rect">
            <a:avLst/>
          </a:prstGeom>
          <a:solidFill>
            <a:srgbClr val="C6E1D9">
              <a:alpha val="80000"/>
            </a:srgbClr>
          </a:solidFill>
          <a:ln w="38100">
            <a:solidFill>
              <a:schemeClr val="tx1"/>
            </a:solidFill>
          </a:ln>
        </p:spPr>
        <p:txBody>
          <a:bodyPr wrap="square" rtlCol="0">
            <a:spAutoFit/>
          </a:bodyPr>
          <a:lstStyle/>
          <a:p>
            <a:pPr algn="just"/>
            <a:r>
              <a:rPr lang="nl-NL" sz="2800" b="1" dirty="0">
                <a:latin typeface="Corbel" charset="0"/>
                <a:ea typeface="Corbel" charset="0"/>
                <a:cs typeface="Corbel" charset="0"/>
              </a:rPr>
              <a:t>KLANTENREIS (customer/visitor journey)!</a:t>
            </a:r>
          </a:p>
        </p:txBody>
      </p:sp>
    </p:spTree>
    <p:extLst>
      <p:ext uri="{BB962C8B-B14F-4D97-AF65-F5344CB8AC3E}">
        <p14:creationId xmlns:p14="http://schemas.microsoft.com/office/powerpoint/2010/main" val="10775693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DB387683-001B-4446-BAF6-253F4423586A}"/>
              </a:ext>
            </a:extLst>
          </p:cNvPr>
          <p:cNvPicPr>
            <a:picLocks noChangeAspect="1"/>
          </p:cNvPicPr>
          <p:nvPr/>
        </p:nvPicPr>
        <p:blipFill rotWithShape="1">
          <a:blip r:embed="rId2"/>
          <a:srcRect r="65353"/>
          <a:stretch/>
        </p:blipFill>
        <p:spPr>
          <a:xfrm>
            <a:off x="596745" y="400839"/>
            <a:ext cx="874545" cy="1809750"/>
          </a:xfrm>
          <a:prstGeom prst="rect">
            <a:avLst/>
          </a:prstGeom>
        </p:spPr>
      </p:pic>
      <p:sp>
        <p:nvSpPr>
          <p:cNvPr id="6" name="TextBox 5">
            <a:extLst>
              <a:ext uri="{FF2B5EF4-FFF2-40B4-BE49-F238E27FC236}">
                <a16:creationId xmlns:a16="http://schemas.microsoft.com/office/drawing/2014/main" id="{69047D10-2268-4688-B433-D34DC1E8EEAE}"/>
              </a:ext>
            </a:extLst>
          </p:cNvPr>
          <p:cNvSpPr txBox="1"/>
          <p:nvPr/>
        </p:nvSpPr>
        <p:spPr>
          <a:xfrm>
            <a:off x="1959428" y="680644"/>
            <a:ext cx="9804018" cy="1077218"/>
          </a:xfrm>
          <a:prstGeom prst="rect">
            <a:avLst/>
          </a:prstGeom>
          <a:noFill/>
        </p:spPr>
        <p:txBody>
          <a:bodyPr wrap="square" rtlCol="0">
            <a:spAutoFit/>
          </a:bodyPr>
          <a:lstStyle/>
          <a:p>
            <a:r>
              <a:rPr lang="nl-BE" sz="3200" b="1" dirty="0"/>
              <a:t>Welke methode, waardoor de (potentiële) klanten je dienst leren kennen, werkt voor JOU het best?</a:t>
            </a:r>
          </a:p>
        </p:txBody>
      </p:sp>
    </p:spTree>
    <p:extLst>
      <p:ext uri="{BB962C8B-B14F-4D97-AF65-F5344CB8AC3E}">
        <p14:creationId xmlns:p14="http://schemas.microsoft.com/office/powerpoint/2010/main" val="5420186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tomer journey">
            <a:extLst>
              <a:ext uri="{FF2B5EF4-FFF2-40B4-BE49-F238E27FC236}">
                <a16:creationId xmlns:a16="http://schemas.microsoft.com/office/drawing/2014/main" id="{08AC78FB-E6BC-4B54-8EE3-E2AFA15DB6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233" y="199381"/>
            <a:ext cx="12478466" cy="6222045"/>
          </a:xfrm>
          <a:prstGeom prst="rect">
            <a:avLst/>
          </a:prstGeom>
          <a:noFill/>
          <a:ln>
            <a:noFill/>
          </a:ln>
        </p:spPr>
      </p:pic>
    </p:spTree>
    <p:extLst>
      <p:ext uri="{BB962C8B-B14F-4D97-AF65-F5344CB8AC3E}">
        <p14:creationId xmlns:p14="http://schemas.microsoft.com/office/powerpoint/2010/main" val="15968477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4BC18F-FBD2-45C6-96D6-5FA41D1AF38B}"/>
              </a:ext>
            </a:extLst>
          </p:cNvPr>
          <p:cNvSpPr/>
          <p:nvPr/>
        </p:nvSpPr>
        <p:spPr>
          <a:xfrm>
            <a:off x="3020546" y="339359"/>
            <a:ext cx="11167416" cy="523220"/>
          </a:xfrm>
          <a:prstGeom prst="rect">
            <a:avLst/>
          </a:prstGeom>
        </p:spPr>
        <p:txBody>
          <a:bodyPr wrap="none">
            <a:spAutoFit/>
          </a:bodyPr>
          <a:lstStyle/>
          <a:p>
            <a:r>
              <a:rPr lang="en-US" sz="2800" dirty="0">
                <a:solidFill>
                  <a:srgbClr val="224B80"/>
                </a:solidFill>
                <a:latin typeface="Arial Narrow" panose="020B0606020202030204" pitchFamily="34" charset="0"/>
              </a:rPr>
              <a:t>How might we spark customer curiosity for </a:t>
            </a:r>
            <a:r>
              <a:rPr lang="en-US" sz="2800" dirty="0" err="1">
                <a:solidFill>
                  <a:srgbClr val="224B80"/>
                </a:solidFill>
                <a:latin typeface="Arial Narrow" panose="020B0606020202030204" pitchFamily="34" charset="0"/>
              </a:rPr>
              <a:t>Tilia</a:t>
            </a:r>
            <a:r>
              <a:rPr lang="en-US" sz="2800" dirty="0">
                <a:solidFill>
                  <a:srgbClr val="224B80"/>
                </a:solidFill>
                <a:latin typeface="Arial Narrow" panose="020B0606020202030204" pitchFamily="34" charset="0"/>
              </a:rPr>
              <a:t> / Slovenian wines  (ADDED VALUE°</a:t>
            </a:r>
            <a:endParaRPr lang="nl-BE" sz="2800" dirty="0">
              <a:solidFill>
                <a:srgbClr val="224B80"/>
              </a:solidFill>
              <a:latin typeface="Arial Narrow" panose="020B0606020202030204" pitchFamily="34" charset="0"/>
            </a:endParaRPr>
          </a:p>
        </p:txBody>
      </p:sp>
      <p:pic>
        <p:nvPicPr>
          <p:cNvPr id="5" name="Picture 4" descr="A screenshot of a computer screen&#10;&#10;Description generated with very high confidence">
            <a:extLst>
              <a:ext uri="{FF2B5EF4-FFF2-40B4-BE49-F238E27FC236}">
                <a16:creationId xmlns:a16="http://schemas.microsoft.com/office/drawing/2014/main" id="{E0B9FB2D-9544-4523-82E8-2217C29CBFFB}"/>
              </a:ext>
            </a:extLst>
          </p:cNvPr>
          <p:cNvPicPr>
            <a:picLocks noChangeAspect="1"/>
          </p:cNvPicPr>
          <p:nvPr/>
        </p:nvPicPr>
        <p:blipFill rotWithShape="1">
          <a:blip r:embed="rId4"/>
          <a:srcRect l="29602" t="60642" r="52783" b="16789"/>
          <a:stretch/>
        </p:blipFill>
        <p:spPr>
          <a:xfrm>
            <a:off x="11014435" y="67876"/>
            <a:ext cx="1115736" cy="953027"/>
          </a:xfrm>
          <a:prstGeom prst="rect">
            <a:avLst/>
          </a:prstGeom>
        </p:spPr>
      </p:pic>
      <p:pic>
        <p:nvPicPr>
          <p:cNvPr id="6" name="Afbeelding 28">
            <a:extLst>
              <a:ext uri="{FF2B5EF4-FFF2-40B4-BE49-F238E27FC236}">
                <a16:creationId xmlns:a16="http://schemas.microsoft.com/office/drawing/2014/main" id="{16BFA91A-9EA7-43B9-83F4-9593C62ACB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00993" y="129683"/>
            <a:ext cx="1450220" cy="716045"/>
          </a:xfrm>
          <a:prstGeom prst="rect">
            <a:avLst/>
          </a:prstGeom>
        </p:spPr>
      </p:pic>
      <p:pic>
        <p:nvPicPr>
          <p:cNvPr id="7" name="Afbeelding 32">
            <a:extLst>
              <a:ext uri="{FF2B5EF4-FFF2-40B4-BE49-F238E27FC236}">
                <a16:creationId xmlns:a16="http://schemas.microsoft.com/office/drawing/2014/main" id="{851D6E89-4E22-484A-8B9A-E4224CCA3E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724" y="147333"/>
            <a:ext cx="1095936" cy="873570"/>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BB73E52E-3A6E-48E0-A96E-E3FC99C59515}"/>
              </a:ext>
            </a:extLst>
          </p:cNvPr>
          <p:cNvPicPr>
            <a:picLocks noChangeAspect="1"/>
          </p:cNvPicPr>
          <p:nvPr/>
        </p:nvPicPr>
        <p:blipFill rotWithShape="1">
          <a:blip r:embed="rId7">
            <a:extLst>
              <a:ext uri="{28A0092B-C50C-407E-A947-70E740481C1C}">
                <a14:useLocalDpi xmlns:a14="http://schemas.microsoft.com/office/drawing/2010/main" val="0"/>
              </a:ext>
            </a:extLst>
          </a:blip>
          <a:srcRect l="25828" t="32682" r="10546" b="13584"/>
          <a:stretch/>
        </p:blipFill>
        <p:spPr>
          <a:xfrm>
            <a:off x="10291005" y="5788876"/>
            <a:ext cx="1839166" cy="1035497"/>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7FD61027-8053-4DB4-846F-17CDAEAB8D6A}"/>
              </a:ext>
            </a:extLst>
          </p:cNvPr>
          <p:cNvPicPr>
            <a:picLocks noChangeAspect="1"/>
          </p:cNvPicPr>
          <p:nvPr/>
        </p:nvPicPr>
        <p:blipFill rotWithShape="1">
          <a:blip r:embed="rId7">
            <a:extLst>
              <a:ext uri="{28A0092B-C50C-407E-A947-70E740481C1C}">
                <a14:useLocalDpi xmlns:a14="http://schemas.microsoft.com/office/drawing/2010/main" val="0"/>
              </a:ext>
            </a:extLst>
          </a:blip>
          <a:srcRect l="25829" t="44100" r="46246" b="23448"/>
          <a:stretch/>
        </p:blipFill>
        <p:spPr>
          <a:xfrm>
            <a:off x="242918" y="5831105"/>
            <a:ext cx="1158075" cy="897212"/>
          </a:xfrm>
          <a:prstGeom prst="rect">
            <a:avLst/>
          </a:prstGeom>
        </p:spPr>
      </p:pic>
      <p:sp>
        <p:nvSpPr>
          <p:cNvPr id="12" name="TextBox 11">
            <a:extLst>
              <a:ext uri="{FF2B5EF4-FFF2-40B4-BE49-F238E27FC236}">
                <a16:creationId xmlns:a16="http://schemas.microsoft.com/office/drawing/2014/main" id="{E054084A-1229-469C-9510-71B9F083585B}"/>
              </a:ext>
            </a:extLst>
          </p:cNvPr>
          <p:cNvSpPr txBox="1"/>
          <p:nvPr/>
        </p:nvSpPr>
        <p:spPr>
          <a:xfrm rot="19802080">
            <a:off x="1251224" y="5890393"/>
            <a:ext cx="280263" cy="646331"/>
          </a:xfrm>
          <a:prstGeom prst="rect">
            <a:avLst/>
          </a:prstGeom>
          <a:solidFill>
            <a:schemeClr val="bg1"/>
          </a:solidFill>
        </p:spPr>
        <p:txBody>
          <a:bodyPr wrap="square" rtlCol="0">
            <a:spAutoFit/>
          </a:bodyPr>
          <a:lstStyle/>
          <a:p>
            <a:r>
              <a:rPr lang="nl-BE" dirty="0"/>
              <a:t>          </a:t>
            </a:r>
          </a:p>
          <a:p>
            <a:r>
              <a:rPr lang="nl-BE" dirty="0"/>
              <a:t>      </a:t>
            </a:r>
          </a:p>
        </p:txBody>
      </p:sp>
      <p:sp>
        <p:nvSpPr>
          <p:cNvPr id="13" name="TextBox 12">
            <a:extLst>
              <a:ext uri="{FF2B5EF4-FFF2-40B4-BE49-F238E27FC236}">
                <a16:creationId xmlns:a16="http://schemas.microsoft.com/office/drawing/2014/main" id="{C794A27C-C7FE-4B23-AC1E-0F8230522DE7}"/>
              </a:ext>
            </a:extLst>
          </p:cNvPr>
          <p:cNvSpPr txBox="1"/>
          <p:nvPr/>
        </p:nvSpPr>
        <p:spPr>
          <a:xfrm rot="16200000">
            <a:off x="318758" y="6324415"/>
            <a:ext cx="280263" cy="646331"/>
          </a:xfrm>
          <a:prstGeom prst="rect">
            <a:avLst/>
          </a:prstGeom>
          <a:solidFill>
            <a:schemeClr val="bg1"/>
          </a:solidFill>
        </p:spPr>
        <p:txBody>
          <a:bodyPr wrap="square" rtlCol="0">
            <a:spAutoFit/>
          </a:bodyPr>
          <a:lstStyle/>
          <a:p>
            <a:r>
              <a:rPr lang="nl-BE" dirty="0"/>
              <a:t>          </a:t>
            </a:r>
          </a:p>
          <a:p>
            <a:r>
              <a:rPr lang="nl-BE" dirty="0"/>
              <a:t>      </a:t>
            </a:r>
          </a:p>
        </p:txBody>
      </p:sp>
      <p:pic>
        <p:nvPicPr>
          <p:cNvPr id="14" name="HunkemoÌˆller Customer Journey">
            <a:hlinkClick r:id="" action="ppaction://media"/>
            <a:extLst>
              <a:ext uri="{FF2B5EF4-FFF2-40B4-BE49-F238E27FC236}">
                <a16:creationId xmlns:a16="http://schemas.microsoft.com/office/drawing/2014/main" id="{86530CD4-127C-4F87-845D-417BF2C6854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20288462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9D185F2F-C7D2-46E8-8F14-5C048D5020A4}"/>
              </a:ext>
            </a:extLst>
          </p:cNvPr>
          <p:cNvPicPr>
            <a:picLocks noChangeAspect="1"/>
          </p:cNvPicPr>
          <p:nvPr/>
        </p:nvPicPr>
        <p:blipFill rotWithShape="1">
          <a:blip r:embed="rId2"/>
          <a:srcRect l="67523"/>
          <a:stretch/>
        </p:blipFill>
        <p:spPr>
          <a:xfrm>
            <a:off x="426262" y="2290369"/>
            <a:ext cx="819758" cy="1809750"/>
          </a:xfrm>
          <a:prstGeom prst="rect">
            <a:avLst/>
          </a:prstGeom>
        </p:spPr>
      </p:pic>
      <p:pic>
        <p:nvPicPr>
          <p:cNvPr id="4" name="Picture 3" descr="A close up of a logo&#10;&#10;Description generated with high confidence">
            <a:extLst>
              <a:ext uri="{FF2B5EF4-FFF2-40B4-BE49-F238E27FC236}">
                <a16:creationId xmlns:a16="http://schemas.microsoft.com/office/drawing/2014/main" id="{5DBFB60E-7796-4B73-877A-E7D06D02E433}"/>
              </a:ext>
            </a:extLst>
          </p:cNvPr>
          <p:cNvPicPr>
            <a:picLocks noChangeAspect="1"/>
          </p:cNvPicPr>
          <p:nvPr/>
        </p:nvPicPr>
        <p:blipFill rotWithShape="1">
          <a:blip r:embed="rId2"/>
          <a:srcRect l="34248" r="28709"/>
          <a:stretch/>
        </p:blipFill>
        <p:spPr>
          <a:xfrm>
            <a:off x="536265" y="4470949"/>
            <a:ext cx="935025" cy="180975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DB387683-001B-4446-BAF6-253F4423586A}"/>
              </a:ext>
            </a:extLst>
          </p:cNvPr>
          <p:cNvPicPr>
            <a:picLocks noChangeAspect="1"/>
          </p:cNvPicPr>
          <p:nvPr/>
        </p:nvPicPr>
        <p:blipFill rotWithShape="1">
          <a:blip r:embed="rId2"/>
          <a:srcRect r="65353"/>
          <a:stretch/>
        </p:blipFill>
        <p:spPr>
          <a:xfrm>
            <a:off x="596745" y="400839"/>
            <a:ext cx="874545" cy="1809750"/>
          </a:xfrm>
          <a:prstGeom prst="rect">
            <a:avLst/>
          </a:prstGeom>
        </p:spPr>
      </p:pic>
      <p:sp>
        <p:nvSpPr>
          <p:cNvPr id="6" name="TextBox 5">
            <a:extLst>
              <a:ext uri="{FF2B5EF4-FFF2-40B4-BE49-F238E27FC236}">
                <a16:creationId xmlns:a16="http://schemas.microsoft.com/office/drawing/2014/main" id="{69047D10-2268-4688-B433-D34DC1E8EEAE}"/>
              </a:ext>
            </a:extLst>
          </p:cNvPr>
          <p:cNvSpPr txBox="1"/>
          <p:nvPr/>
        </p:nvSpPr>
        <p:spPr>
          <a:xfrm>
            <a:off x="1959428" y="680644"/>
            <a:ext cx="9804018" cy="1077218"/>
          </a:xfrm>
          <a:prstGeom prst="rect">
            <a:avLst/>
          </a:prstGeom>
          <a:noFill/>
        </p:spPr>
        <p:txBody>
          <a:bodyPr wrap="square" rtlCol="0">
            <a:spAutoFit/>
          </a:bodyPr>
          <a:lstStyle/>
          <a:p>
            <a:r>
              <a:rPr lang="nl-BE" sz="3200" b="1" dirty="0"/>
              <a:t>Welke methode, waardoor de (potentiële) klanten je dienst leren kennen, werkt voor JOU het best?</a:t>
            </a:r>
          </a:p>
        </p:txBody>
      </p:sp>
      <p:sp>
        <p:nvSpPr>
          <p:cNvPr id="7" name="TextBox 6">
            <a:extLst>
              <a:ext uri="{FF2B5EF4-FFF2-40B4-BE49-F238E27FC236}">
                <a16:creationId xmlns:a16="http://schemas.microsoft.com/office/drawing/2014/main" id="{1C921415-237F-4616-9231-8E053EEF86B0}"/>
              </a:ext>
            </a:extLst>
          </p:cNvPr>
          <p:cNvSpPr txBox="1"/>
          <p:nvPr/>
        </p:nvSpPr>
        <p:spPr>
          <a:xfrm>
            <a:off x="1959428" y="2758096"/>
            <a:ext cx="9804018" cy="584775"/>
          </a:xfrm>
          <a:prstGeom prst="rect">
            <a:avLst/>
          </a:prstGeom>
          <a:noFill/>
        </p:spPr>
        <p:txBody>
          <a:bodyPr wrap="square" rtlCol="0">
            <a:spAutoFit/>
          </a:bodyPr>
          <a:lstStyle/>
          <a:p>
            <a:r>
              <a:rPr lang="nl-BE" sz="3200" b="1" dirty="0"/>
              <a:t>Wat waarderen jouw klanten het meest?</a:t>
            </a:r>
          </a:p>
        </p:txBody>
      </p:sp>
      <p:sp>
        <p:nvSpPr>
          <p:cNvPr id="8" name="TextBox 7">
            <a:extLst>
              <a:ext uri="{FF2B5EF4-FFF2-40B4-BE49-F238E27FC236}">
                <a16:creationId xmlns:a16="http://schemas.microsoft.com/office/drawing/2014/main" id="{278B26C7-9081-4E33-9BB1-51D42D8C85A3}"/>
              </a:ext>
            </a:extLst>
          </p:cNvPr>
          <p:cNvSpPr txBox="1"/>
          <p:nvPr/>
        </p:nvSpPr>
        <p:spPr>
          <a:xfrm>
            <a:off x="1959428" y="4791049"/>
            <a:ext cx="9804018" cy="584775"/>
          </a:xfrm>
          <a:prstGeom prst="rect">
            <a:avLst/>
          </a:prstGeom>
          <a:noFill/>
        </p:spPr>
        <p:txBody>
          <a:bodyPr wrap="square" rtlCol="0">
            <a:spAutoFit/>
          </a:bodyPr>
          <a:lstStyle/>
          <a:p>
            <a:r>
              <a:rPr lang="nl-BE" sz="3200" b="1" dirty="0"/>
              <a:t>Noteer eens 1 verbeterpunt?</a:t>
            </a:r>
          </a:p>
        </p:txBody>
      </p:sp>
    </p:spTree>
    <p:extLst>
      <p:ext uri="{BB962C8B-B14F-4D97-AF65-F5344CB8AC3E}">
        <p14:creationId xmlns:p14="http://schemas.microsoft.com/office/powerpoint/2010/main" val="24079288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3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 screenshot of a video game&#10;&#10;Description generated with high confidence">
            <a:extLst>
              <a:ext uri="{FF2B5EF4-FFF2-40B4-BE49-F238E27FC236}">
                <a16:creationId xmlns:a16="http://schemas.microsoft.com/office/drawing/2014/main" id="{088C40B2-D7F0-4506-ADFB-D32998ED3F09}"/>
              </a:ext>
            </a:extLst>
          </p:cNvPr>
          <p:cNvPicPr>
            <a:picLocks noChangeAspect="1"/>
          </p:cNvPicPr>
          <p:nvPr/>
        </p:nvPicPr>
        <p:blipFill rotWithShape="1">
          <a:blip r:embed="rId2">
            <a:extLst>
              <a:ext uri="{28A0092B-C50C-407E-A947-70E740481C1C}">
                <a14:useLocalDpi xmlns:a14="http://schemas.microsoft.com/office/drawing/2010/main" val="0"/>
              </a:ext>
            </a:extLst>
          </a:blip>
          <a:srcRect l="16300" t="28835" r="13981" b="15785"/>
          <a:stretch/>
        </p:blipFill>
        <p:spPr>
          <a:xfrm>
            <a:off x="842421" y="643467"/>
            <a:ext cx="10507157" cy="5571066"/>
          </a:xfrm>
          <a:prstGeom prst="rect">
            <a:avLst/>
          </a:prstGeom>
        </p:spPr>
      </p:pic>
      <p:sp>
        <p:nvSpPr>
          <p:cNvPr id="3" name="Rectangle 2">
            <a:extLst>
              <a:ext uri="{FF2B5EF4-FFF2-40B4-BE49-F238E27FC236}">
                <a16:creationId xmlns:a16="http://schemas.microsoft.com/office/drawing/2014/main" id="{004AAC70-8018-4408-8237-DB458B0CF897}"/>
              </a:ext>
            </a:extLst>
          </p:cNvPr>
          <p:cNvSpPr/>
          <p:nvPr/>
        </p:nvSpPr>
        <p:spPr>
          <a:xfrm>
            <a:off x="842421" y="0"/>
            <a:ext cx="1741182" cy="523220"/>
          </a:xfrm>
          <a:prstGeom prst="rect">
            <a:avLst/>
          </a:prstGeom>
        </p:spPr>
        <p:txBody>
          <a:bodyPr wrap="none">
            <a:spAutoFit/>
          </a:bodyPr>
          <a:lstStyle/>
          <a:p>
            <a:r>
              <a:rPr lang="nl-BE" sz="2800" b="1" dirty="0">
                <a:solidFill>
                  <a:schemeClr val="bg1"/>
                </a:solidFill>
              </a:rPr>
              <a:t>KINEPOLIS</a:t>
            </a:r>
          </a:p>
        </p:txBody>
      </p:sp>
    </p:spTree>
    <p:extLst>
      <p:ext uri="{BB962C8B-B14F-4D97-AF65-F5344CB8AC3E}">
        <p14:creationId xmlns:p14="http://schemas.microsoft.com/office/powerpoint/2010/main" val="5921086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rawing of a person&#10;&#10;Description generated with high confidence">
            <a:extLst>
              <a:ext uri="{FF2B5EF4-FFF2-40B4-BE49-F238E27FC236}">
                <a16:creationId xmlns:a16="http://schemas.microsoft.com/office/drawing/2014/main" id="{DF3515FC-2029-4736-B246-AEED5680B363}"/>
              </a:ext>
            </a:extLst>
          </p:cNvPr>
          <p:cNvPicPr>
            <a:picLocks noChangeAspect="1"/>
          </p:cNvPicPr>
          <p:nvPr/>
        </p:nvPicPr>
        <p:blipFill>
          <a:blip r:embed="rId2"/>
          <a:stretch>
            <a:fillRect/>
          </a:stretch>
        </p:blipFill>
        <p:spPr>
          <a:xfrm>
            <a:off x="477011" y="480060"/>
            <a:ext cx="11237975" cy="4280238"/>
          </a:xfrm>
          <a:prstGeom prst="rect">
            <a:avLst/>
          </a:prstGeom>
        </p:spPr>
      </p:pic>
      <p:pic>
        <p:nvPicPr>
          <p:cNvPr id="6" name="Picture 5" descr="A drawing of a person&#10;&#10;Description generated with high confidence">
            <a:extLst>
              <a:ext uri="{FF2B5EF4-FFF2-40B4-BE49-F238E27FC236}">
                <a16:creationId xmlns:a16="http://schemas.microsoft.com/office/drawing/2014/main" id="{9AE1208C-3CAA-4BDA-BDC8-1EA0BF949838}"/>
              </a:ext>
            </a:extLst>
          </p:cNvPr>
          <p:cNvPicPr>
            <a:picLocks noChangeAspect="1"/>
          </p:cNvPicPr>
          <p:nvPr/>
        </p:nvPicPr>
        <p:blipFill rotWithShape="1">
          <a:blip r:embed="rId2"/>
          <a:srcRect l="47380" t="70195"/>
          <a:stretch/>
        </p:blipFill>
        <p:spPr>
          <a:xfrm>
            <a:off x="477009" y="4760298"/>
            <a:ext cx="11237975" cy="1617642"/>
          </a:xfrm>
          <a:prstGeom prst="rect">
            <a:avLst/>
          </a:prstGeom>
        </p:spPr>
      </p:pic>
      <p:sp>
        <p:nvSpPr>
          <p:cNvPr id="4" name="TextBox 3">
            <a:extLst>
              <a:ext uri="{FF2B5EF4-FFF2-40B4-BE49-F238E27FC236}">
                <a16:creationId xmlns:a16="http://schemas.microsoft.com/office/drawing/2014/main" id="{01541423-5C5A-4AE0-8DB1-86068907F431}"/>
              </a:ext>
            </a:extLst>
          </p:cNvPr>
          <p:cNvSpPr txBox="1"/>
          <p:nvPr/>
        </p:nvSpPr>
        <p:spPr>
          <a:xfrm>
            <a:off x="5493275" y="3556293"/>
            <a:ext cx="6022665" cy="2800767"/>
          </a:xfrm>
          <a:prstGeom prst="rect">
            <a:avLst/>
          </a:prstGeom>
          <a:noFill/>
        </p:spPr>
        <p:txBody>
          <a:bodyPr wrap="square" rtlCol="0">
            <a:spAutoFit/>
          </a:bodyPr>
          <a:lstStyle/>
          <a:p>
            <a:r>
              <a:rPr lang="nl-BE" sz="4400" dirty="0"/>
              <a:t>3 belangrijke trends</a:t>
            </a:r>
          </a:p>
          <a:p>
            <a:pPr marL="285750" indent="-285750">
              <a:buFontTx/>
              <a:buChar char="-"/>
            </a:pPr>
            <a:r>
              <a:rPr lang="nl-BE" sz="4400" dirty="0"/>
              <a:t>Individualisering</a:t>
            </a:r>
          </a:p>
          <a:p>
            <a:pPr marL="285750" indent="-285750">
              <a:buFontTx/>
              <a:buChar char="-"/>
            </a:pPr>
            <a:r>
              <a:rPr lang="nl-BE" sz="4400" dirty="0"/>
              <a:t>Instant</a:t>
            </a:r>
          </a:p>
          <a:p>
            <a:pPr marL="285750" indent="-285750">
              <a:buFontTx/>
              <a:buChar char="-"/>
            </a:pPr>
            <a:r>
              <a:rPr lang="nl-BE" sz="4400" dirty="0"/>
              <a:t>Beleving</a:t>
            </a:r>
          </a:p>
        </p:txBody>
      </p:sp>
      <p:sp>
        <p:nvSpPr>
          <p:cNvPr id="9" name="Rectangle 8">
            <a:extLst>
              <a:ext uri="{FF2B5EF4-FFF2-40B4-BE49-F238E27FC236}">
                <a16:creationId xmlns:a16="http://schemas.microsoft.com/office/drawing/2014/main" id="{23A03ACA-3F14-401C-B580-9AB465BDDA94}"/>
              </a:ext>
            </a:extLst>
          </p:cNvPr>
          <p:cNvSpPr/>
          <p:nvPr/>
        </p:nvSpPr>
        <p:spPr>
          <a:xfrm>
            <a:off x="676060" y="5448218"/>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10">
            <a:extLst>
              <a:ext uri="{FF2B5EF4-FFF2-40B4-BE49-F238E27FC236}">
                <a16:creationId xmlns:a16="http://schemas.microsoft.com/office/drawing/2014/main" id="{9FA0DFE5-3C8E-4D04-B037-DE237ED9B2A0}"/>
              </a:ext>
            </a:extLst>
          </p:cNvPr>
          <p:cNvPicPr>
            <a:picLocks noChangeAspect="1"/>
          </p:cNvPicPr>
          <p:nvPr/>
        </p:nvPicPr>
        <p:blipFill>
          <a:blip r:embed="rId3"/>
          <a:stretch>
            <a:fillRect/>
          </a:stretch>
        </p:blipFill>
        <p:spPr>
          <a:xfrm>
            <a:off x="815877" y="5623079"/>
            <a:ext cx="1175117" cy="457636"/>
          </a:xfrm>
          <a:prstGeom prst="rect">
            <a:avLst/>
          </a:prstGeom>
        </p:spPr>
      </p:pic>
    </p:spTree>
    <p:extLst>
      <p:ext uri="{BB962C8B-B14F-4D97-AF65-F5344CB8AC3E}">
        <p14:creationId xmlns:p14="http://schemas.microsoft.com/office/powerpoint/2010/main" val="18140565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kstvak 3"/>
          <p:cNvSpPr txBox="1"/>
          <p:nvPr/>
        </p:nvSpPr>
        <p:spPr>
          <a:xfrm>
            <a:off x="7234989" y="272716"/>
            <a:ext cx="4620127" cy="2554545"/>
          </a:xfrm>
          <a:prstGeom prst="rect">
            <a:avLst/>
          </a:prstGeom>
          <a:solidFill>
            <a:schemeClr val="bg1">
              <a:alpha val="80000"/>
            </a:schemeClr>
          </a:solidFill>
          <a:ln>
            <a:noFill/>
          </a:ln>
        </p:spPr>
        <p:txBody>
          <a:bodyPr wrap="square" rtlCol="0">
            <a:spAutoFit/>
          </a:bodyPr>
          <a:lstStyle/>
          <a:p>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Project Marketing</a:t>
            </a:r>
          </a:p>
          <a:p>
            <a:r>
              <a:rPr lang="nl-NL" sz="2800" dirty="0">
                <a:highlight>
                  <a:srgbClr val="FFFF00"/>
                </a:highlight>
                <a:latin typeface="Corbel" charset="0"/>
                <a:ea typeface="Corbel" charset="0"/>
                <a:cs typeface="Corbel" charset="0"/>
              </a:rPr>
              <a:t>Mono-disciplinair</a:t>
            </a:r>
            <a:r>
              <a:rPr lang="nl-NL" sz="2800" dirty="0">
                <a:latin typeface="Corbel" charset="0"/>
                <a:ea typeface="Corbel" charset="0"/>
                <a:cs typeface="Corbel" charset="0"/>
              </a:rPr>
              <a:t> project enkel voor Marketingstudenten. </a:t>
            </a:r>
          </a:p>
          <a:p>
            <a:endParaRPr lang="nl-NL" dirty="0">
              <a:latin typeface="Corbel" charset="0"/>
              <a:ea typeface="Corbel" charset="0"/>
              <a:cs typeface="Corbel" charset="0"/>
            </a:endParaRPr>
          </a:p>
          <a:p>
            <a:endParaRPr lang="nl-NL" sz="1200" dirty="0">
              <a:latin typeface="Corbel" charset="0"/>
              <a:ea typeface="Corbel" charset="0"/>
              <a:cs typeface="Corbel" charset="0"/>
            </a:endParaRPr>
          </a:p>
        </p:txBody>
      </p:sp>
      <p:sp>
        <p:nvSpPr>
          <p:cNvPr id="7" name="Rectangle 6">
            <a:extLst>
              <a:ext uri="{FF2B5EF4-FFF2-40B4-BE49-F238E27FC236}">
                <a16:creationId xmlns:a16="http://schemas.microsoft.com/office/drawing/2014/main" id="{81B53521-DD1F-40A2-9F80-1EA2A63E6EE5}"/>
              </a:ext>
            </a:extLst>
          </p:cNvPr>
          <p:cNvSpPr/>
          <p:nvPr/>
        </p:nvSpPr>
        <p:spPr>
          <a:xfrm>
            <a:off x="226880" y="200048"/>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a:extLst>
              <a:ext uri="{FF2B5EF4-FFF2-40B4-BE49-F238E27FC236}">
                <a16:creationId xmlns:a16="http://schemas.microsoft.com/office/drawing/2014/main" id="{4F678B3A-CE57-4A23-B5B7-E6FF36C294D1}"/>
              </a:ext>
            </a:extLst>
          </p:cNvPr>
          <p:cNvPicPr>
            <a:picLocks noChangeAspect="1"/>
          </p:cNvPicPr>
          <p:nvPr/>
        </p:nvPicPr>
        <p:blipFill>
          <a:blip r:embed="rId4"/>
          <a:stretch>
            <a:fillRect/>
          </a:stretch>
        </p:blipFill>
        <p:spPr>
          <a:xfrm>
            <a:off x="366697" y="374909"/>
            <a:ext cx="1175117" cy="457636"/>
          </a:xfrm>
          <a:prstGeom prst="rect">
            <a:avLst/>
          </a:prstGeom>
        </p:spPr>
      </p:pic>
    </p:spTree>
    <p:extLst>
      <p:ext uri="{BB962C8B-B14F-4D97-AF65-F5344CB8AC3E}">
        <p14:creationId xmlns:p14="http://schemas.microsoft.com/office/powerpoint/2010/main" val="838769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tomer journey">
            <a:extLst>
              <a:ext uri="{FF2B5EF4-FFF2-40B4-BE49-F238E27FC236}">
                <a16:creationId xmlns:a16="http://schemas.microsoft.com/office/drawing/2014/main" id="{08AC78FB-E6BC-4B54-8EE3-E2AFA15DB6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233" y="199381"/>
            <a:ext cx="12478466" cy="6222045"/>
          </a:xfrm>
          <a:prstGeom prst="rect">
            <a:avLst/>
          </a:prstGeom>
          <a:noFill/>
          <a:ln>
            <a:noFill/>
          </a:ln>
        </p:spPr>
      </p:pic>
      <p:sp>
        <p:nvSpPr>
          <p:cNvPr id="3" name="Rectangle 2">
            <a:extLst>
              <a:ext uri="{FF2B5EF4-FFF2-40B4-BE49-F238E27FC236}">
                <a16:creationId xmlns:a16="http://schemas.microsoft.com/office/drawing/2014/main" id="{B6B09FF1-8E8C-423B-BD64-B60AFFBBBA9D}"/>
              </a:ext>
            </a:extLst>
          </p:cNvPr>
          <p:cNvSpPr/>
          <p:nvPr/>
        </p:nvSpPr>
        <p:spPr>
          <a:xfrm>
            <a:off x="71044" y="272261"/>
            <a:ext cx="6096000" cy="1938992"/>
          </a:xfrm>
          <a:prstGeom prst="rect">
            <a:avLst/>
          </a:prstGeom>
        </p:spPr>
        <p:txBody>
          <a:bodyPr>
            <a:spAutoFit/>
          </a:bodyPr>
          <a:lstStyle/>
          <a:p>
            <a:pPr marL="285750" indent="-285750">
              <a:buFontTx/>
              <a:buChar char="-"/>
            </a:pPr>
            <a:r>
              <a:rPr lang="nl-BE" sz="4000" dirty="0">
                <a:solidFill>
                  <a:srgbClr val="FE0000"/>
                </a:solidFill>
              </a:rPr>
              <a:t>Individualisering</a:t>
            </a:r>
          </a:p>
          <a:p>
            <a:pPr marL="285750" indent="-285750">
              <a:buFontTx/>
              <a:buChar char="-"/>
            </a:pPr>
            <a:r>
              <a:rPr lang="nl-BE" sz="4000" dirty="0">
                <a:solidFill>
                  <a:srgbClr val="FE0000"/>
                </a:solidFill>
              </a:rPr>
              <a:t>Instant</a:t>
            </a:r>
          </a:p>
          <a:p>
            <a:pPr marL="285750" indent="-285750">
              <a:buFontTx/>
              <a:buChar char="-"/>
            </a:pPr>
            <a:r>
              <a:rPr lang="nl-BE" sz="4000" dirty="0">
                <a:solidFill>
                  <a:srgbClr val="FE0000"/>
                </a:solidFill>
              </a:rPr>
              <a:t>Beleving</a:t>
            </a:r>
          </a:p>
        </p:txBody>
      </p:sp>
    </p:spTree>
    <p:extLst>
      <p:ext uri="{BB962C8B-B14F-4D97-AF65-F5344CB8AC3E}">
        <p14:creationId xmlns:p14="http://schemas.microsoft.com/office/powerpoint/2010/main" val="36841289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2326FC-7086-4F2D-9E6A-130E82BCB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683379-C21E-4309-8CF8-50646AFA49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solidFill>
              <a:srgbClr val="ED5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generated with high confidence">
            <a:extLst>
              <a:ext uri="{FF2B5EF4-FFF2-40B4-BE49-F238E27FC236}">
                <a16:creationId xmlns:a16="http://schemas.microsoft.com/office/drawing/2014/main" id="{6D95A548-943D-477D-AF7B-01DA6D95C0DE}"/>
              </a:ext>
            </a:extLst>
          </p:cNvPr>
          <p:cNvPicPr>
            <a:picLocks noChangeAspect="1"/>
          </p:cNvPicPr>
          <p:nvPr/>
        </p:nvPicPr>
        <p:blipFill rotWithShape="1">
          <a:blip r:embed="rId2"/>
          <a:srcRect t="3687" r="1" b="9357"/>
          <a:stretch/>
        </p:blipFill>
        <p:spPr>
          <a:xfrm>
            <a:off x="643467" y="643467"/>
            <a:ext cx="10905066" cy="5571066"/>
          </a:xfrm>
          <a:prstGeom prst="rect">
            <a:avLst/>
          </a:prstGeom>
        </p:spPr>
      </p:pic>
    </p:spTree>
    <p:extLst>
      <p:ext uri="{BB962C8B-B14F-4D97-AF65-F5344CB8AC3E}">
        <p14:creationId xmlns:p14="http://schemas.microsoft.com/office/powerpoint/2010/main" val="29263710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5400" dirty="0"/>
              <a:t>Communiceren vanuit je bedrijf</a:t>
            </a:r>
          </a:p>
        </p:txBody>
      </p:sp>
      <p:sp>
        <p:nvSpPr>
          <p:cNvPr id="3" name="Ondertitel 2"/>
          <p:cNvSpPr>
            <a:spLocks noGrp="1"/>
          </p:cNvSpPr>
          <p:nvPr>
            <p:ph type="subTitle" idx="1"/>
          </p:nvPr>
        </p:nvSpPr>
        <p:spPr/>
        <p:txBody>
          <a:bodyPr>
            <a:normAutofit/>
          </a:bodyPr>
          <a:lstStyle/>
          <a:p>
            <a:r>
              <a:rPr lang="nl-NL" sz="2000" dirty="0">
                <a:latin typeface="+mj-lt"/>
              </a:rPr>
              <a:t>10 september 2018</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52" y="5661248"/>
            <a:ext cx="1276350" cy="1066800"/>
          </a:xfrm>
          <a:prstGeom prst="rect">
            <a:avLst/>
          </a:prstGeom>
        </p:spPr>
      </p:pic>
    </p:spTree>
    <p:extLst>
      <p:ext uri="{BB962C8B-B14F-4D97-AF65-F5344CB8AC3E}">
        <p14:creationId xmlns:p14="http://schemas.microsoft.com/office/powerpoint/2010/main" val="2317923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buNone/>
            </a:pPr>
            <a:r>
              <a:rPr lang="nl-NL" dirty="0" smtClean="0">
                <a:latin typeface="+mj-lt"/>
              </a:rPr>
              <a:t>Wie ben ik?</a:t>
            </a:r>
          </a:p>
          <a:p>
            <a:r>
              <a:rPr lang="nl-NL" dirty="0" smtClean="0">
                <a:latin typeface="Arial" panose="020B0604020202020204" pitchFamily="34" charset="0"/>
                <a:cs typeface="Arial" panose="020B0604020202020204" pitchFamily="34" charset="0"/>
              </a:rPr>
              <a:t>Consultant en projectleider plattelandsontwikkeling</a:t>
            </a:r>
          </a:p>
          <a:p>
            <a:r>
              <a:rPr lang="nl-NL" dirty="0" smtClean="0">
                <a:latin typeface="Arial" panose="020B0604020202020204" pitchFamily="34" charset="0"/>
                <a:cs typeface="Arial" panose="020B0604020202020204" pitchFamily="34" charset="0"/>
              </a:rPr>
              <a:t>Familiehuis en B&amp;B</a:t>
            </a:r>
          </a:p>
          <a:p>
            <a:r>
              <a:rPr lang="nl-NL" dirty="0" smtClean="0">
                <a:latin typeface="Arial" panose="020B0604020202020204" pitchFamily="34" charset="0"/>
                <a:cs typeface="Arial" panose="020B0604020202020204" pitchFamily="34" charset="0"/>
              </a:rPr>
              <a:t>Bestuurlijk actief bij o.a. Vekabo</a:t>
            </a:r>
          </a:p>
          <a:p>
            <a:endParaRPr lang="nl-NL" dirty="0"/>
          </a:p>
        </p:txBody>
      </p:sp>
    </p:spTree>
    <p:extLst>
      <p:ext uri="{BB962C8B-B14F-4D97-AF65-F5344CB8AC3E}">
        <p14:creationId xmlns:p14="http://schemas.microsoft.com/office/powerpoint/2010/main" val="31937803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1968" y="1234440"/>
            <a:ext cx="6608064" cy="4389120"/>
          </a:xfrm>
          <a:prstGeom prst="rect">
            <a:avLst/>
          </a:prstGeom>
        </p:spPr>
      </p:pic>
    </p:spTree>
    <p:extLst>
      <p:ext uri="{BB962C8B-B14F-4D97-AF65-F5344CB8AC3E}">
        <p14:creationId xmlns:p14="http://schemas.microsoft.com/office/powerpoint/2010/main" val="1104231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647432"/>
            <a:ext cx="8678952" cy="8254176"/>
          </a:xfrm>
          <a:prstGeom prst="rect">
            <a:avLst/>
          </a:prstGeom>
        </p:spPr>
      </p:pic>
    </p:spTree>
    <p:extLst>
      <p:ext uri="{BB962C8B-B14F-4D97-AF65-F5344CB8AC3E}">
        <p14:creationId xmlns:p14="http://schemas.microsoft.com/office/powerpoint/2010/main" val="28266672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0" y="764704"/>
            <a:ext cx="6781800" cy="5407496"/>
          </a:xfrm>
        </p:spPr>
        <p:txBody>
          <a:bodyPr>
            <a:normAutofit fontScale="90000"/>
          </a:bodyPr>
          <a:lstStyle/>
          <a:p>
            <a:r>
              <a:rPr lang="nl-NL" dirty="0"/>
              <a:t>Check je gegevens!</a:t>
            </a:r>
            <a:br>
              <a:rPr lang="nl-NL" dirty="0"/>
            </a:br>
            <a:r>
              <a:rPr lang="nl-NL" dirty="0"/>
              <a:t/>
            </a:r>
            <a:br>
              <a:rPr lang="nl-NL" dirty="0"/>
            </a:br>
            <a:r>
              <a:rPr lang="nl-NL" dirty="0"/>
              <a:t/>
            </a:r>
            <a:br>
              <a:rPr lang="nl-NL" dirty="0"/>
            </a:br>
            <a:r>
              <a:rPr lang="nl-NL" dirty="0"/>
              <a:t>	Bekijk mail online</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Nieuwe website vekabo.nl: jouw actie is nodig!</a:t>
            </a:r>
            <a:br>
              <a:rPr lang="nl-NL" dirty="0"/>
            </a:br>
            <a:r>
              <a:rPr lang="nl-NL" dirty="0"/>
              <a:t/>
            </a:r>
            <a:br>
              <a:rPr lang="nl-NL" dirty="0"/>
            </a:br>
            <a:r>
              <a:rPr lang="nl-NL" dirty="0"/>
              <a:t>Nog maar even en onze nieuwe website gaat live. Maar voor het zo ver is hebben we jouw hulp nodig! Controleer vanaf 2 mei je nieuwe persoonlijke pagina, vul informatie aan en vooral: laad nieuwe foto's in! In deze mail lees je wat we van jou vragen &amp; vind je de planning.</a:t>
            </a:r>
            <a:br>
              <a:rPr lang="nl-NL" dirty="0"/>
            </a:br>
            <a:r>
              <a:rPr lang="nl-NL" dirty="0"/>
              <a:t/>
            </a:r>
            <a:br>
              <a:rPr lang="nl-NL" dirty="0"/>
            </a:br>
            <a:r>
              <a:rPr lang="nl-NL" dirty="0"/>
              <a:t>ACTIE &amp; PLANNING NIEUW VEKABO.NL</a:t>
            </a:r>
            <a:br>
              <a:rPr lang="nl-NL" dirty="0"/>
            </a:br>
            <a:r>
              <a:rPr lang="nl-NL" dirty="0"/>
              <a:t/>
            </a:r>
            <a:br>
              <a:rPr lang="nl-NL" dirty="0"/>
            </a:br>
            <a:r>
              <a:rPr lang="nl-NL" dirty="0"/>
              <a:t>29 april</a:t>
            </a:r>
            <a:br>
              <a:rPr lang="nl-NL" dirty="0"/>
            </a:br>
            <a:r>
              <a:rPr lang="nl-NL" dirty="0"/>
              <a:t>Je kunt je gegevens op je huidige persoonlijke pagina tot 29 april 12.00 uur wijzigen.</a:t>
            </a:r>
            <a:br>
              <a:rPr lang="nl-NL" dirty="0"/>
            </a:br>
            <a:r>
              <a:rPr lang="nl-NL" dirty="0"/>
              <a:t/>
            </a:r>
            <a:br>
              <a:rPr lang="nl-NL" dirty="0"/>
            </a:br>
            <a:r>
              <a:rPr lang="nl-NL" dirty="0"/>
              <a:t>Vekabo-mail 2 mei</a:t>
            </a:r>
            <a:br>
              <a:rPr lang="nl-NL" dirty="0"/>
            </a:br>
            <a:r>
              <a:rPr lang="nl-NL" dirty="0"/>
              <a:t>Alle Vekabo-leden ontvangen op 2 mei per mail een resetlink die toegang geeft tot je nieuwe persoonlijke pagina op de nieuwe vekabo.nl. Ook vind je een downloadlink naar de vekabo.nl-handleiding. Gebruik de handleiding als je je nieuwe pagina wilt benaderen en bewerken.</a:t>
            </a:r>
            <a:br>
              <a:rPr lang="nl-NL" dirty="0"/>
            </a:br>
            <a:r>
              <a:rPr lang="nl-NL" dirty="0"/>
              <a:t/>
            </a:r>
            <a:br>
              <a:rPr lang="nl-NL" dirty="0"/>
            </a:br>
            <a:r>
              <a:rPr lang="nl-NL" dirty="0"/>
              <a:t>Ingelogd? Naast je persoonlijke pagina kun je ook 'andere zaken' van de nieuwe site zien. Kijk gerust. Weet dat we nog aan het werk zijn en er nog van alles verandert. Je kunt alleen in je eigen omgeving zaken wijzigen.</a:t>
            </a:r>
            <a:br>
              <a:rPr lang="nl-NL" dirty="0"/>
            </a:br>
            <a:r>
              <a:rPr lang="nl-NL" dirty="0"/>
              <a:t/>
            </a:r>
            <a:br>
              <a:rPr lang="nl-NL" dirty="0"/>
            </a:br>
            <a:r>
              <a:rPr lang="nl-NL" dirty="0"/>
              <a:t>2 t/m 14 mei: bewerk je persoonlijke pagina</a:t>
            </a:r>
            <a:br>
              <a:rPr lang="nl-NL" dirty="0"/>
            </a:br>
            <a:r>
              <a:rPr lang="nl-NL" dirty="0"/>
              <a:t>Je kunt je persoonlijke pagina van 2 t/m 14 mei aanvullen in de nieuwe omgeving. Vanaf 14 mei moet je pagina compleet zijn. De tekst van je huidige pagina wordt automatisch overgezet. Je foto's niet. De beeldkwaliteit op de nieuwe site is beduidend hoger.</a:t>
            </a:r>
            <a:br>
              <a:rPr lang="nl-NL" dirty="0"/>
            </a:br>
            <a:r>
              <a:rPr lang="nl-NL" dirty="0"/>
              <a:t/>
            </a:r>
            <a:br>
              <a:rPr lang="nl-NL" dirty="0"/>
            </a:br>
            <a:r>
              <a:rPr lang="nl-NL" dirty="0"/>
              <a:t>Belangrijk: nieuwe foto's uploaden</a:t>
            </a:r>
            <a:br>
              <a:rPr lang="nl-NL" dirty="0"/>
            </a:br>
            <a:r>
              <a:rPr lang="nl-NL" dirty="0"/>
              <a:t>Daarom vragen we je uitdrukkelijk om foto's van een groter formaat te uploaden op je persoonlijke pagina. Het formaat van de foto's is minimaal 1920 x 570 pixels en maximaal 5 mb groot. Het systeem wijst je hoe je foto's laadt en evt. het formaat wijzigt. Plaats je geen foto's? Dan wordt standaardbeeld op je pagina geplaatst.</a:t>
            </a:r>
            <a:br>
              <a:rPr lang="nl-NL" dirty="0"/>
            </a:br>
            <a:r>
              <a:rPr lang="nl-NL" dirty="0"/>
              <a:t/>
            </a:r>
            <a:br>
              <a:rPr lang="nl-NL" dirty="0"/>
            </a:br>
            <a:r>
              <a:rPr lang="nl-NL" dirty="0"/>
              <a:t>15 mei Vekabo.nl interne soft </a:t>
            </a:r>
            <a:r>
              <a:rPr lang="nl-NL" dirty="0" err="1"/>
              <a:t>launch</a:t>
            </a:r>
            <a:r>
              <a:rPr lang="nl-NL" dirty="0"/>
              <a:t/>
            </a:r>
            <a:br>
              <a:rPr lang="nl-NL" dirty="0"/>
            </a:br>
            <a:r>
              <a:rPr lang="nl-NL" dirty="0"/>
              <a:t>De website gaat 'soft' live op 15 mei. Wat betekent dit? We willen de nieuwe site op 15 mei technisch compleet maken en voorzien van alle informatie. Ook de jouwe dus.</a:t>
            </a:r>
            <a:br>
              <a:rPr lang="nl-NL" dirty="0"/>
            </a:br>
            <a:r>
              <a:rPr lang="nl-NL" dirty="0"/>
              <a:t/>
            </a:r>
            <a:br>
              <a:rPr lang="nl-NL" dirty="0"/>
            </a:br>
            <a:r>
              <a:rPr lang="nl-NL" dirty="0"/>
              <a:t>Consumenten merken niets van deze (interne) soft </a:t>
            </a:r>
            <a:r>
              <a:rPr lang="nl-NL" dirty="0" err="1"/>
              <a:t>launch</a:t>
            </a:r>
            <a:r>
              <a:rPr lang="nl-NL" dirty="0"/>
              <a:t>. De oude site blijft live totdat we helemaal klaar zijn voor de live-gang van onze nieuwe vekabo.nl. Consumenten kunnen dus gewoon jouw (oude) persoonlijke pagina blijven bezoeken.</a:t>
            </a:r>
            <a:br>
              <a:rPr lang="nl-NL" dirty="0"/>
            </a:br>
            <a:r>
              <a:rPr lang="nl-NL" dirty="0"/>
              <a:t/>
            </a:r>
            <a:br>
              <a:rPr lang="nl-NL" dirty="0"/>
            </a:br>
            <a:r>
              <a:rPr lang="nl-NL" dirty="0"/>
              <a:t>8 juni: officiële lancering vekabo.nl!</a:t>
            </a:r>
            <a:br>
              <a:rPr lang="nl-NL" dirty="0"/>
            </a:br>
            <a:r>
              <a:rPr lang="nl-NL" dirty="0"/>
              <a:t>Op 8 juni is het zo ver: dan lanceren we onze nieuwe site tijdens de bijeenkomst in </a:t>
            </a:r>
            <a:r>
              <a:rPr lang="nl-NL" dirty="0" err="1"/>
              <a:t>Pleasure</a:t>
            </a:r>
            <a:r>
              <a:rPr lang="nl-NL" dirty="0"/>
              <a:t> World. De uitnodiging voor deze bijeenkomst heb je als het goed is ontvangen. Je bent van harte welkom!</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Hulp nodig?</a:t>
            </a:r>
            <a:br>
              <a:rPr lang="nl-NL" dirty="0"/>
            </a:br>
            <a:r>
              <a:rPr lang="nl-NL" dirty="0"/>
              <a:t>Gelukkig staat het werkgroep Vekabo.nl-team paraat om je te helpen met vragen bij het aanpassen van je persoonlijke pagina op de nieuwe site. Zij zijn inmiddels zeer ervaren met de site en helpen je graag.</a:t>
            </a:r>
            <a:br>
              <a:rPr lang="nl-NL" dirty="0"/>
            </a:br>
            <a:r>
              <a:rPr lang="nl-NL" dirty="0"/>
              <a:t/>
            </a:r>
            <a:br>
              <a:rPr lang="nl-NL" dirty="0"/>
            </a:br>
            <a:r>
              <a:rPr lang="nl-NL" dirty="0"/>
              <a:t>Contactgegevens Vekabo.nl-team</a:t>
            </a:r>
            <a:br>
              <a:rPr lang="nl-NL" dirty="0"/>
            </a:br>
            <a:r>
              <a:rPr lang="nl-NL" dirty="0"/>
              <a:t/>
            </a:r>
            <a:br>
              <a:rPr lang="nl-NL" dirty="0"/>
            </a:br>
            <a:r>
              <a:rPr lang="nl-NL" dirty="0"/>
              <a:t/>
            </a:r>
            <a:br>
              <a:rPr lang="nl-NL" dirty="0"/>
            </a:br>
            <a:r>
              <a:rPr lang="nl-NL" dirty="0"/>
              <a:t/>
            </a:r>
            <a:br>
              <a:rPr lang="nl-NL" dirty="0"/>
            </a:br>
            <a:r>
              <a:rPr lang="nl-NL" dirty="0"/>
              <a:t>Ingrid de </a:t>
            </a:r>
            <a:r>
              <a:rPr lang="nl-NL" dirty="0" err="1"/>
              <a:t>Sain</a:t>
            </a:r>
            <a:r>
              <a:rPr lang="nl-NL" dirty="0"/>
              <a:t/>
            </a:r>
            <a:br>
              <a:rPr lang="nl-NL" dirty="0"/>
            </a:br>
            <a:r>
              <a:rPr lang="nl-NL" dirty="0"/>
              <a:t>Simone Bogaard </a:t>
            </a:r>
            <a:br>
              <a:rPr lang="nl-NL" dirty="0"/>
            </a:br>
            <a:r>
              <a:rPr lang="nl-NL" dirty="0"/>
              <a:t>Anita Oosting </a:t>
            </a:r>
            <a:br>
              <a:rPr lang="nl-NL" dirty="0"/>
            </a:br>
            <a:r>
              <a:rPr lang="nl-NL" dirty="0"/>
              <a:t>Petra Kors </a:t>
            </a:r>
            <a:br>
              <a:rPr lang="nl-NL" dirty="0"/>
            </a:br>
            <a:r>
              <a:rPr lang="nl-NL" dirty="0"/>
              <a:t>Marianne Hoekstra (alleen tussen 9.00-12.00 uur).</a:t>
            </a:r>
            <a:br>
              <a:rPr lang="nl-NL" dirty="0"/>
            </a:br>
            <a:r>
              <a:rPr lang="nl-NL" dirty="0"/>
              <a:t>Gerda </a:t>
            </a:r>
            <a:r>
              <a:rPr lang="nl-NL" dirty="0" err="1"/>
              <a:t>Toussain</a:t>
            </a:r>
            <a:r>
              <a:rPr lang="nl-NL" dirty="0"/>
              <a:t/>
            </a:r>
            <a:br>
              <a:rPr lang="nl-NL" dirty="0"/>
            </a:br>
            <a:r>
              <a:rPr lang="nl-NL" dirty="0"/>
              <a:t/>
            </a:r>
            <a:br>
              <a:rPr lang="nl-NL" dirty="0"/>
            </a:br>
            <a:r>
              <a:rPr lang="nl-NL" dirty="0"/>
              <a:t/>
            </a:r>
            <a:br>
              <a:rPr lang="nl-NL" dirty="0"/>
            </a:br>
            <a:r>
              <a:rPr lang="nl-NL" dirty="0"/>
              <a:t/>
            </a:r>
            <a:br>
              <a:rPr lang="nl-NL" dirty="0"/>
            </a:br>
            <a:r>
              <a:rPr lang="nl-NL" dirty="0"/>
              <a:t>	06-36 07 94 96 </a:t>
            </a:r>
            <a:br>
              <a:rPr lang="nl-NL" dirty="0"/>
            </a:br>
            <a:r>
              <a:rPr lang="nl-NL" dirty="0"/>
              <a:t>06-81 25 23 86</a:t>
            </a:r>
            <a:br>
              <a:rPr lang="nl-NL" dirty="0"/>
            </a:br>
            <a:r>
              <a:rPr lang="nl-NL" dirty="0"/>
              <a:t>06-10 08 02 44</a:t>
            </a:r>
            <a:br>
              <a:rPr lang="nl-NL" dirty="0"/>
            </a:br>
            <a:r>
              <a:rPr lang="nl-NL" dirty="0"/>
              <a:t>06-55 85 87 31</a:t>
            </a:r>
            <a:br>
              <a:rPr lang="nl-NL" dirty="0"/>
            </a:br>
            <a:r>
              <a:rPr lang="nl-NL" dirty="0"/>
              <a:t>030-666 33 72 </a:t>
            </a:r>
            <a:br>
              <a:rPr lang="nl-NL" dirty="0"/>
            </a:br>
            <a:r>
              <a:rPr lang="nl-NL" dirty="0"/>
              <a:t/>
            </a:r>
            <a:br>
              <a:rPr lang="nl-NL" dirty="0"/>
            </a:br>
            <a:r>
              <a:rPr lang="nl-NL" dirty="0"/>
              <a:t>06-20 91 77 14</a:t>
            </a:r>
            <a:br>
              <a:rPr lang="nl-NL" dirty="0"/>
            </a:br>
            <a:r>
              <a:rPr lang="nl-NL" dirty="0"/>
              <a:t/>
            </a:r>
            <a:br>
              <a:rPr lang="nl-NL" dirty="0"/>
            </a:br>
            <a:r>
              <a:rPr lang="nl-NL" dirty="0"/>
              <a:t/>
            </a:r>
            <a:br>
              <a:rPr lang="nl-NL" dirty="0"/>
            </a:br>
            <a:r>
              <a:rPr lang="nl-NL" dirty="0"/>
              <a:t/>
            </a:r>
            <a:br>
              <a:rPr lang="nl-NL" dirty="0"/>
            </a:br>
            <a:r>
              <a:rPr lang="nl-NL" dirty="0"/>
              <a:t>	dijk151@planet.nl</a:t>
            </a:r>
            <a:br>
              <a:rPr lang="nl-NL" dirty="0"/>
            </a:br>
            <a:r>
              <a:rPr lang="nl-NL" dirty="0"/>
              <a:t>info@minicamping-boogaard.nl</a:t>
            </a:r>
            <a:br>
              <a:rPr lang="nl-NL" dirty="0"/>
            </a:br>
            <a:r>
              <a:rPr lang="nl-NL" dirty="0"/>
              <a:t>anitaoosting@vekabo.nl</a:t>
            </a:r>
            <a:br>
              <a:rPr lang="nl-NL" dirty="0"/>
            </a:br>
            <a:r>
              <a:rPr lang="nl-NL" dirty="0"/>
              <a:t>peetkors@gmail.com</a:t>
            </a:r>
            <a:br>
              <a:rPr lang="nl-NL" dirty="0"/>
            </a:br>
            <a:r>
              <a:rPr lang="nl-NL" dirty="0"/>
              <a:t>info@boerpiet.nl</a:t>
            </a:r>
            <a:br>
              <a:rPr lang="nl-NL" dirty="0"/>
            </a:br>
            <a:r>
              <a:rPr lang="nl-NL" dirty="0"/>
              <a:t/>
            </a:r>
            <a:br>
              <a:rPr lang="nl-NL" dirty="0"/>
            </a:br>
            <a:r>
              <a:rPr lang="nl-NL" dirty="0"/>
              <a:t>achterdiep@planet.nl</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Fotopakket - vertaalpakket - stylingpakket</a:t>
            </a:r>
            <a:br>
              <a:rPr lang="nl-NL" dirty="0"/>
            </a:br>
            <a:r>
              <a:rPr lang="nl-NL" dirty="0"/>
              <a:t>Nog maar even en je vindt de verschillende pakketten in de ledenwebshop. Je leest hierover meer in de volgende nieuwsbrief.</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Verwachtingen</a:t>
            </a:r>
            <a:br>
              <a:rPr lang="nl-NL" dirty="0"/>
            </a:br>
            <a:r>
              <a:rPr lang="nl-NL" dirty="0"/>
              <a:t>Als de nieuwe site (echt) live gaat, kunnen er in het begin 'kinderziekten' optreden. Dit is volstrekt normaal bij een complexe website als deze. Natuurlijk staat ons technische team klaar om mogelijke problemen zo snel mogelijk op te lossen!</a:t>
            </a:r>
            <a:br>
              <a:rPr lang="nl-NL" dirty="0"/>
            </a:br>
            <a:r>
              <a:rPr lang="nl-NL" dirty="0"/>
              <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Vragen?</a:t>
            </a:r>
            <a:br>
              <a:rPr lang="nl-NL" dirty="0"/>
            </a:br>
            <a:r>
              <a:rPr lang="nl-NL" dirty="0"/>
              <a:t>Wil je meer weten? Stel je vraag gerust. Mail Annemieke Voeten. Voor vragen over hulp bij het aanvullen van je persoonlijke pagina verwijzen we graag naar de werkgroep (zie bovenstaand).</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endParaRPr lang="nl-NL"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32" t="13713" r="20128" b="13269"/>
          <a:stretch/>
        </p:blipFill>
        <p:spPr bwMode="auto">
          <a:xfrm>
            <a:off x="2135561" y="970671"/>
            <a:ext cx="8085127" cy="5341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298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0" y="764704"/>
            <a:ext cx="6781800" cy="5407496"/>
          </a:xfrm>
        </p:spPr>
        <p:txBody>
          <a:bodyPr>
            <a:normAutofit fontScale="90000"/>
          </a:bodyPr>
          <a:lstStyle/>
          <a:p>
            <a:r>
              <a:rPr lang="nl-NL" dirty="0"/>
              <a:t>Check je gegevens!</a:t>
            </a:r>
            <a:br>
              <a:rPr lang="nl-NL" dirty="0"/>
            </a:br>
            <a:r>
              <a:rPr lang="nl-NL" dirty="0"/>
              <a:t/>
            </a:r>
            <a:br>
              <a:rPr lang="nl-NL" dirty="0"/>
            </a:br>
            <a:r>
              <a:rPr lang="nl-NL" dirty="0"/>
              <a:t/>
            </a:r>
            <a:br>
              <a:rPr lang="nl-NL" dirty="0"/>
            </a:br>
            <a:r>
              <a:rPr lang="nl-NL" dirty="0"/>
              <a:t>	Bekijk mail online</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Nieuwe website vekabo.nl: jouw actie is nodig!</a:t>
            </a:r>
            <a:br>
              <a:rPr lang="nl-NL" dirty="0"/>
            </a:br>
            <a:r>
              <a:rPr lang="nl-NL" dirty="0"/>
              <a:t/>
            </a:r>
            <a:br>
              <a:rPr lang="nl-NL" dirty="0"/>
            </a:br>
            <a:r>
              <a:rPr lang="nl-NL" dirty="0"/>
              <a:t>Nog maar even en onze nieuwe website gaat live. Maar voor het zo ver is hebben we jouw hulp nodig! Controleer vanaf 2 mei je nieuwe persoonlijke pagina, vul informatie aan en vooral: laad nieuwe foto's in! In deze mail lees je wat we van jou vragen &amp; vind je de planning.</a:t>
            </a:r>
            <a:br>
              <a:rPr lang="nl-NL" dirty="0"/>
            </a:br>
            <a:r>
              <a:rPr lang="nl-NL" dirty="0"/>
              <a:t/>
            </a:r>
            <a:br>
              <a:rPr lang="nl-NL" dirty="0"/>
            </a:br>
            <a:r>
              <a:rPr lang="nl-NL" dirty="0"/>
              <a:t>ACTIE &amp; PLANNING NIEUW VEKABO.NL</a:t>
            </a:r>
            <a:br>
              <a:rPr lang="nl-NL" dirty="0"/>
            </a:br>
            <a:r>
              <a:rPr lang="nl-NL" dirty="0"/>
              <a:t/>
            </a:r>
            <a:br>
              <a:rPr lang="nl-NL" dirty="0"/>
            </a:br>
            <a:r>
              <a:rPr lang="nl-NL" dirty="0"/>
              <a:t>29 april</a:t>
            </a:r>
            <a:br>
              <a:rPr lang="nl-NL" dirty="0"/>
            </a:br>
            <a:r>
              <a:rPr lang="nl-NL" dirty="0"/>
              <a:t>Je kunt je gegevens op je huidige persoonlijke pagina tot 29 april 12.00 uur wijzigen.</a:t>
            </a:r>
            <a:br>
              <a:rPr lang="nl-NL" dirty="0"/>
            </a:br>
            <a:r>
              <a:rPr lang="nl-NL" dirty="0"/>
              <a:t/>
            </a:r>
            <a:br>
              <a:rPr lang="nl-NL" dirty="0"/>
            </a:br>
            <a:r>
              <a:rPr lang="nl-NL" dirty="0"/>
              <a:t>Vekabo-mail 2 mei</a:t>
            </a:r>
            <a:br>
              <a:rPr lang="nl-NL" dirty="0"/>
            </a:br>
            <a:r>
              <a:rPr lang="nl-NL" dirty="0"/>
              <a:t>Alle Vekabo-leden ontvangen op 2 mei per mail een resetlink die toegang geeft tot je nieuwe persoonlijke pagina op de nieuwe vekabo.nl. Ook vind je een downloadlink naar de vekabo.nl-handleiding. Gebruik de handleiding als je je nieuwe pagina wilt benaderen en bewerken.</a:t>
            </a:r>
            <a:br>
              <a:rPr lang="nl-NL" dirty="0"/>
            </a:br>
            <a:r>
              <a:rPr lang="nl-NL" dirty="0"/>
              <a:t/>
            </a:r>
            <a:br>
              <a:rPr lang="nl-NL" dirty="0"/>
            </a:br>
            <a:r>
              <a:rPr lang="nl-NL" dirty="0"/>
              <a:t>Ingelogd? Naast je persoonlijke pagina kun je ook 'andere zaken' van de nieuwe site zien. Kijk gerust. Weet dat we nog aan het werk zijn en er nog van alles verandert. Je kunt alleen in je eigen omgeving zaken wijzigen.</a:t>
            </a:r>
            <a:br>
              <a:rPr lang="nl-NL" dirty="0"/>
            </a:br>
            <a:r>
              <a:rPr lang="nl-NL" dirty="0"/>
              <a:t/>
            </a:r>
            <a:br>
              <a:rPr lang="nl-NL" dirty="0"/>
            </a:br>
            <a:r>
              <a:rPr lang="nl-NL" dirty="0"/>
              <a:t>2 t/m 14 mei: bewerk je persoonlijke pagina</a:t>
            </a:r>
            <a:br>
              <a:rPr lang="nl-NL" dirty="0"/>
            </a:br>
            <a:r>
              <a:rPr lang="nl-NL" dirty="0"/>
              <a:t>Je kunt je persoonlijke pagina van 2 t/m 14 mei aanvullen in de nieuwe omgeving. Vanaf 14 mei moet je pagina compleet zijn. De tekst van je huidige pagina wordt automatisch overgezet. Je foto's niet. De beeldkwaliteit op de nieuwe site is beduidend hoger.</a:t>
            </a:r>
            <a:br>
              <a:rPr lang="nl-NL" dirty="0"/>
            </a:br>
            <a:r>
              <a:rPr lang="nl-NL" dirty="0"/>
              <a:t/>
            </a:r>
            <a:br>
              <a:rPr lang="nl-NL" dirty="0"/>
            </a:br>
            <a:r>
              <a:rPr lang="nl-NL" dirty="0"/>
              <a:t>Belangrijk: nieuwe foto's uploaden</a:t>
            </a:r>
            <a:br>
              <a:rPr lang="nl-NL" dirty="0"/>
            </a:br>
            <a:r>
              <a:rPr lang="nl-NL" dirty="0"/>
              <a:t>Daarom vragen we je uitdrukkelijk om foto's van een groter formaat te uploaden op je persoonlijke pagina. Het formaat van de foto's is minimaal 1920 x 570 pixels en maximaal 5 mb groot. Het systeem wijst je hoe je foto's laadt en evt. het formaat wijzigt. Plaats je geen foto's? Dan wordt standaardbeeld op je pagina geplaatst.</a:t>
            </a:r>
            <a:br>
              <a:rPr lang="nl-NL" dirty="0"/>
            </a:br>
            <a:r>
              <a:rPr lang="nl-NL" dirty="0"/>
              <a:t/>
            </a:r>
            <a:br>
              <a:rPr lang="nl-NL" dirty="0"/>
            </a:br>
            <a:r>
              <a:rPr lang="nl-NL" dirty="0"/>
              <a:t>15 mei Vekabo.nl interne soft </a:t>
            </a:r>
            <a:r>
              <a:rPr lang="nl-NL" dirty="0" err="1"/>
              <a:t>launch</a:t>
            </a:r>
            <a:r>
              <a:rPr lang="nl-NL" dirty="0"/>
              <a:t/>
            </a:r>
            <a:br>
              <a:rPr lang="nl-NL" dirty="0"/>
            </a:br>
            <a:r>
              <a:rPr lang="nl-NL" dirty="0"/>
              <a:t>De website gaat 'soft' live op 15 mei. Wat betekent dit? We willen de nieuwe site op 15 mei technisch compleet maken en voorzien van alle informatie. Ook de jouwe dus.</a:t>
            </a:r>
            <a:br>
              <a:rPr lang="nl-NL" dirty="0"/>
            </a:br>
            <a:r>
              <a:rPr lang="nl-NL" dirty="0"/>
              <a:t/>
            </a:r>
            <a:br>
              <a:rPr lang="nl-NL" dirty="0"/>
            </a:br>
            <a:r>
              <a:rPr lang="nl-NL" dirty="0"/>
              <a:t>Consumenten merken niets van deze (interne) soft </a:t>
            </a:r>
            <a:r>
              <a:rPr lang="nl-NL" dirty="0" err="1"/>
              <a:t>launch</a:t>
            </a:r>
            <a:r>
              <a:rPr lang="nl-NL" dirty="0"/>
              <a:t>. De oude site blijft live totdat we helemaal klaar zijn voor de live-gang van onze nieuwe vekabo.nl. Consumenten kunnen dus gewoon jouw (oude) persoonlijke pagina blijven bezoeken.</a:t>
            </a:r>
            <a:br>
              <a:rPr lang="nl-NL" dirty="0"/>
            </a:br>
            <a:r>
              <a:rPr lang="nl-NL" dirty="0"/>
              <a:t/>
            </a:r>
            <a:br>
              <a:rPr lang="nl-NL" dirty="0"/>
            </a:br>
            <a:r>
              <a:rPr lang="nl-NL" dirty="0"/>
              <a:t>8 juni: officiële lancering vekabo.nl!</a:t>
            </a:r>
            <a:br>
              <a:rPr lang="nl-NL" dirty="0"/>
            </a:br>
            <a:r>
              <a:rPr lang="nl-NL" dirty="0"/>
              <a:t>Op 8 juni is het zo ver: dan lanceren we onze nieuwe site tijdens de bijeenkomst in </a:t>
            </a:r>
            <a:r>
              <a:rPr lang="nl-NL" dirty="0" err="1"/>
              <a:t>Pleasure</a:t>
            </a:r>
            <a:r>
              <a:rPr lang="nl-NL" dirty="0"/>
              <a:t> World. De uitnodiging voor deze bijeenkomst heb je als het goed is ontvangen. Je bent van harte welkom!</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Hulp nodig?</a:t>
            </a:r>
            <a:br>
              <a:rPr lang="nl-NL" dirty="0"/>
            </a:br>
            <a:r>
              <a:rPr lang="nl-NL" dirty="0"/>
              <a:t>Gelukkig staat het werkgroep Vekabo.nl-team paraat om je te helpen met vragen bij het aanpassen van je persoonlijke pagina op de nieuwe site. Zij zijn inmiddels zeer ervaren met de site en helpen je graag.</a:t>
            </a:r>
            <a:br>
              <a:rPr lang="nl-NL" dirty="0"/>
            </a:br>
            <a:r>
              <a:rPr lang="nl-NL" dirty="0"/>
              <a:t/>
            </a:r>
            <a:br>
              <a:rPr lang="nl-NL" dirty="0"/>
            </a:br>
            <a:r>
              <a:rPr lang="nl-NL" dirty="0"/>
              <a:t>Contactgegevens Vekabo.nl-team</a:t>
            </a:r>
            <a:br>
              <a:rPr lang="nl-NL" dirty="0"/>
            </a:br>
            <a:r>
              <a:rPr lang="nl-NL" dirty="0"/>
              <a:t/>
            </a:r>
            <a:br>
              <a:rPr lang="nl-NL" dirty="0"/>
            </a:br>
            <a:r>
              <a:rPr lang="nl-NL" dirty="0"/>
              <a:t/>
            </a:r>
            <a:br>
              <a:rPr lang="nl-NL" dirty="0"/>
            </a:br>
            <a:r>
              <a:rPr lang="nl-NL" dirty="0"/>
              <a:t/>
            </a:r>
            <a:br>
              <a:rPr lang="nl-NL" dirty="0"/>
            </a:br>
            <a:r>
              <a:rPr lang="nl-NL" dirty="0"/>
              <a:t>Ingrid de </a:t>
            </a:r>
            <a:r>
              <a:rPr lang="nl-NL" dirty="0" err="1"/>
              <a:t>Sain</a:t>
            </a:r>
            <a:r>
              <a:rPr lang="nl-NL" dirty="0"/>
              <a:t/>
            </a:r>
            <a:br>
              <a:rPr lang="nl-NL" dirty="0"/>
            </a:br>
            <a:r>
              <a:rPr lang="nl-NL" dirty="0"/>
              <a:t>Simone Bogaard </a:t>
            </a:r>
            <a:br>
              <a:rPr lang="nl-NL" dirty="0"/>
            </a:br>
            <a:r>
              <a:rPr lang="nl-NL" dirty="0"/>
              <a:t>Anita Oosting </a:t>
            </a:r>
            <a:br>
              <a:rPr lang="nl-NL" dirty="0"/>
            </a:br>
            <a:r>
              <a:rPr lang="nl-NL" dirty="0"/>
              <a:t>Petra Kors </a:t>
            </a:r>
            <a:br>
              <a:rPr lang="nl-NL" dirty="0"/>
            </a:br>
            <a:r>
              <a:rPr lang="nl-NL" dirty="0"/>
              <a:t>Marianne Hoekstra (alleen tussen 9.00-12.00 uur).</a:t>
            </a:r>
            <a:br>
              <a:rPr lang="nl-NL" dirty="0"/>
            </a:br>
            <a:r>
              <a:rPr lang="nl-NL" dirty="0"/>
              <a:t>Gerda </a:t>
            </a:r>
            <a:r>
              <a:rPr lang="nl-NL" dirty="0" err="1"/>
              <a:t>Toussain</a:t>
            </a:r>
            <a:r>
              <a:rPr lang="nl-NL" dirty="0"/>
              <a:t/>
            </a:r>
            <a:br>
              <a:rPr lang="nl-NL" dirty="0"/>
            </a:br>
            <a:r>
              <a:rPr lang="nl-NL" dirty="0"/>
              <a:t/>
            </a:r>
            <a:br>
              <a:rPr lang="nl-NL" dirty="0"/>
            </a:br>
            <a:r>
              <a:rPr lang="nl-NL" dirty="0"/>
              <a:t/>
            </a:r>
            <a:br>
              <a:rPr lang="nl-NL" dirty="0"/>
            </a:br>
            <a:r>
              <a:rPr lang="nl-NL" dirty="0"/>
              <a:t/>
            </a:r>
            <a:br>
              <a:rPr lang="nl-NL" dirty="0"/>
            </a:br>
            <a:r>
              <a:rPr lang="nl-NL" dirty="0"/>
              <a:t>	06-36 07 94 96 </a:t>
            </a:r>
            <a:br>
              <a:rPr lang="nl-NL" dirty="0"/>
            </a:br>
            <a:r>
              <a:rPr lang="nl-NL" dirty="0"/>
              <a:t>06-81 25 23 86</a:t>
            </a:r>
            <a:br>
              <a:rPr lang="nl-NL" dirty="0"/>
            </a:br>
            <a:r>
              <a:rPr lang="nl-NL" dirty="0"/>
              <a:t>06-10 08 02 44</a:t>
            </a:r>
            <a:br>
              <a:rPr lang="nl-NL" dirty="0"/>
            </a:br>
            <a:r>
              <a:rPr lang="nl-NL" dirty="0"/>
              <a:t>06-55 85 87 31</a:t>
            </a:r>
            <a:br>
              <a:rPr lang="nl-NL" dirty="0"/>
            </a:br>
            <a:r>
              <a:rPr lang="nl-NL" dirty="0"/>
              <a:t>030-666 33 72 </a:t>
            </a:r>
            <a:br>
              <a:rPr lang="nl-NL" dirty="0"/>
            </a:br>
            <a:r>
              <a:rPr lang="nl-NL" dirty="0"/>
              <a:t/>
            </a:r>
            <a:br>
              <a:rPr lang="nl-NL" dirty="0"/>
            </a:br>
            <a:r>
              <a:rPr lang="nl-NL" dirty="0"/>
              <a:t>06-20 91 77 14</a:t>
            </a:r>
            <a:br>
              <a:rPr lang="nl-NL" dirty="0"/>
            </a:br>
            <a:r>
              <a:rPr lang="nl-NL" dirty="0"/>
              <a:t/>
            </a:r>
            <a:br>
              <a:rPr lang="nl-NL" dirty="0"/>
            </a:br>
            <a:r>
              <a:rPr lang="nl-NL" dirty="0"/>
              <a:t/>
            </a:r>
            <a:br>
              <a:rPr lang="nl-NL" dirty="0"/>
            </a:br>
            <a:r>
              <a:rPr lang="nl-NL" dirty="0"/>
              <a:t/>
            </a:r>
            <a:br>
              <a:rPr lang="nl-NL" dirty="0"/>
            </a:br>
            <a:r>
              <a:rPr lang="nl-NL" dirty="0"/>
              <a:t>	dijk151@planet.nl</a:t>
            </a:r>
            <a:br>
              <a:rPr lang="nl-NL" dirty="0"/>
            </a:br>
            <a:r>
              <a:rPr lang="nl-NL" dirty="0"/>
              <a:t>info@minicamping-boogaard.nl</a:t>
            </a:r>
            <a:br>
              <a:rPr lang="nl-NL" dirty="0"/>
            </a:br>
            <a:r>
              <a:rPr lang="nl-NL" dirty="0"/>
              <a:t>anitaoosting@vekabo.nl</a:t>
            </a:r>
            <a:br>
              <a:rPr lang="nl-NL" dirty="0"/>
            </a:br>
            <a:r>
              <a:rPr lang="nl-NL" dirty="0"/>
              <a:t>peetkors@gmail.com</a:t>
            </a:r>
            <a:br>
              <a:rPr lang="nl-NL" dirty="0"/>
            </a:br>
            <a:r>
              <a:rPr lang="nl-NL" dirty="0"/>
              <a:t>info@boerpiet.nl</a:t>
            </a:r>
            <a:br>
              <a:rPr lang="nl-NL" dirty="0"/>
            </a:br>
            <a:r>
              <a:rPr lang="nl-NL" dirty="0"/>
              <a:t/>
            </a:r>
            <a:br>
              <a:rPr lang="nl-NL" dirty="0"/>
            </a:br>
            <a:r>
              <a:rPr lang="nl-NL" dirty="0"/>
              <a:t>achterdiep@planet.nl</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Fotopakket - vertaalpakket - stylingpakket</a:t>
            </a:r>
            <a:br>
              <a:rPr lang="nl-NL" dirty="0"/>
            </a:br>
            <a:r>
              <a:rPr lang="nl-NL" dirty="0"/>
              <a:t>Nog maar even en je vindt de verschillende pakketten in de ledenwebshop. Je leest hierover meer in de volgende nieuwsbrief.</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Verwachtingen</a:t>
            </a:r>
            <a:br>
              <a:rPr lang="nl-NL" dirty="0"/>
            </a:br>
            <a:r>
              <a:rPr lang="nl-NL" dirty="0"/>
              <a:t>Als de nieuwe site (echt) live gaat, kunnen er in het begin 'kinderziekten' optreden. Dit is volstrekt normaal bij een complexe website als deze. Natuurlijk staat ons technische team klaar om mogelijke problemen zo snel mogelijk op te lossen!</a:t>
            </a:r>
            <a:br>
              <a:rPr lang="nl-NL" dirty="0"/>
            </a:br>
            <a:r>
              <a:rPr lang="nl-NL" dirty="0"/>
              <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Vragen?</a:t>
            </a:r>
            <a:br>
              <a:rPr lang="nl-NL" dirty="0"/>
            </a:br>
            <a:r>
              <a:rPr lang="nl-NL" dirty="0"/>
              <a:t>Wil je meer weten? Stel je vraag gerust. Mail Annemieke Voeten. Voor vragen over hulp bij het aanvullen van je persoonlijke pagina verwijzen we graag naar de werkgroep (zie bovenstaand).</a:t>
            </a:r>
            <a:br>
              <a:rPr lang="nl-NL" dirty="0"/>
            </a:br>
            <a:r>
              <a:rPr lang="nl-NL" dirty="0"/>
              <a:t/>
            </a:r>
            <a:br>
              <a:rPr lang="nl-NL" dirty="0"/>
            </a:br>
            <a:r>
              <a:rPr lang="nl-NL" dirty="0"/>
              <a:t/>
            </a:r>
            <a:br>
              <a:rPr lang="nl-NL" dirty="0"/>
            </a:br>
            <a:r>
              <a:rPr lang="nl-NL" dirty="0"/>
              <a:t>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endParaRPr lang="nl-NL"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674" r="6742"/>
          <a:stretch/>
        </p:blipFill>
        <p:spPr bwMode="auto">
          <a:xfrm>
            <a:off x="1631504" y="1150748"/>
            <a:ext cx="8880524" cy="451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6722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Communicatie</a:t>
            </a:r>
            <a:endParaRPr lang="nl-NL" dirty="0"/>
          </a:p>
        </p:txBody>
      </p:sp>
      <p:sp>
        <p:nvSpPr>
          <p:cNvPr id="3" name="Tijdelijke aanduiding voor inhoud 2"/>
          <p:cNvSpPr>
            <a:spLocks noGrp="1"/>
          </p:cNvSpPr>
          <p:nvPr>
            <p:ph idx="1"/>
          </p:nvPr>
        </p:nvSpPr>
        <p:spPr/>
        <p:txBody>
          <a:bodyPr/>
          <a:lstStyle/>
          <a:p>
            <a:pPr marL="0" indent="0">
              <a:buNone/>
            </a:pPr>
            <a:r>
              <a:rPr lang="nl-NL" dirty="0" smtClean="0">
                <a:latin typeface="+mj-lt"/>
              </a:rPr>
              <a:t>Doelgroep?</a:t>
            </a:r>
          </a:p>
          <a:p>
            <a:r>
              <a:rPr lang="nl-NL" dirty="0" smtClean="0">
                <a:latin typeface="Arial" panose="020B0604020202020204" pitchFamily="34" charset="0"/>
                <a:cs typeface="Arial" panose="020B0604020202020204" pitchFamily="34" charset="0"/>
              </a:rPr>
              <a:t>Naar je omgeving, dorp, gemeente, buren</a:t>
            </a:r>
          </a:p>
          <a:p>
            <a:r>
              <a:rPr lang="nl-NL" dirty="0" smtClean="0">
                <a:latin typeface="Arial" panose="020B0604020202020204" pitchFamily="34" charset="0"/>
                <a:cs typeface="Arial" panose="020B0604020202020204" pitchFamily="34" charset="0"/>
              </a:rPr>
              <a:t>Naar de markt, potentiële gasten of klanten</a:t>
            </a:r>
          </a:p>
          <a:p>
            <a:r>
              <a:rPr lang="nl-NL" dirty="0" smtClean="0">
                <a:latin typeface="Arial" panose="020B0604020202020204" pitchFamily="34" charset="0"/>
                <a:cs typeface="Arial" panose="020B0604020202020204" pitchFamily="34" charset="0"/>
              </a:rPr>
              <a:t>Naar je gasten en klanten, pre-sales, tijdens product, </a:t>
            </a:r>
            <a:r>
              <a:rPr lang="nl-NL" dirty="0" err="1" smtClean="0">
                <a:latin typeface="Arial" panose="020B0604020202020204" pitchFamily="34" charset="0"/>
                <a:cs typeface="Arial" panose="020B0604020202020204" pitchFamily="34" charset="0"/>
              </a:rPr>
              <a:t>after</a:t>
            </a:r>
            <a:r>
              <a:rPr lang="nl-NL" dirty="0" smtClean="0">
                <a:latin typeface="Arial" panose="020B0604020202020204" pitchFamily="34" charset="0"/>
                <a:cs typeface="Arial" panose="020B0604020202020204" pitchFamily="34" charset="0"/>
              </a:rPr>
              <a:t> sales</a:t>
            </a:r>
          </a:p>
          <a:p>
            <a:pPr marL="0" indent="0">
              <a:buNone/>
            </a:pPr>
            <a:endParaRPr lang="nl-NL" dirty="0" smtClean="0">
              <a:latin typeface="+mj-lt"/>
            </a:endParaRPr>
          </a:p>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85184"/>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740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Communicatie omgeving</a:t>
            </a:r>
            <a:endParaRPr lang="nl-NL" dirty="0"/>
          </a:p>
        </p:txBody>
      </p:sp>
      <p:sp>
        <p:nvSpPr>
          <p:cNvPr id="3" name="Tijdelijke aanduiding voor inhoud 2"/>
          <p:cNvSpPr>
            <a:spLocks noGrp="1"/>
          </p:cNvSpPr>
          <p:nvPr>
            <p:ph idx="1"/>
          </p:nvPr>
        </p:nvSpPr>
        <p:spPr/>
        <p:txBody>
          <a:bodyPr>
            <a:normAutofit/>
          </a:bodyPr>
          <a:lstStyle/>
          <a:p>
            <a:r>
              <a:rPr lang="nl-NL" dirty="0" smtClean="0">
                <a:latin typeface="Arial" panose="020B0604020202020204" pitchFamily="34" charset="0"/>
                <a:cs typeface="Arial" panose="020B0604020202020204" pitchFamily="34" charset="0"/>
              </a:rPr>
              <a:t>Waarom?</a:t>
            </a:r>
          </a:p>
          <a:p>
            <a:r>
              <a:rPr lang="nl-NL" dirty="0" smtClean="0">
                <a:latin typeface="Arial" panose="020B0604020202020204" pitchFamily="34" charset="0"/>
                <a:cs typeface="Arial" panose="020B0604020202020204" pitchFamily="34" charset="0"/>
              </a:rPr>
              <a:t>Wat willen we ermee bereiken?</a:t>
            </a:r>
            <a:endParaRPr lang="nl-NL" dirty="0">
              <a:latin typeface="Arial" panose="020B0604020202020204" pitchFamily="34" charset="0"/>
              <a:cs typeface="Arial" panose="020B0604020202020204" pitchFamily="34" charset="0"/>
            </a:endParaRPr>
          </a:p>
          <a:p>
            <a:r>
              <a:rPr lang="nl-NL" dirty="0" smtClean="0">
                <a:latin typeface="Arial" panose="020B0604020202020204" pitchFamily="34" charset="0"/>
                <a:cs typeface="Arial" panose="020B0604020202020204" pitchFamily="34" charset="0"/>
              </a:rPr>
              <a:t>Wees creatief, dan val je eerder positief op.</a:t>
            </a:r>
          </a:p>
          <a:p>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13176"/>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212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ekstvak 2"/>
          <p:cNvSpPr txBox="1"/>
          <p:nvPr/>
        </p:nvSpPr>
        <p:spPr>
          <a:xfrm>
            <a:off x="7491046" y="272716"/>
            <a:ext cx="4364070" cy="3477875"/>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ONDERNEMEND PROJECT</a:t>
            </a:r>
          </a:p>
          <a:p>
            <a:r>
              <a:rPr lang="nl-NL" sz="2800" dirty="0">
                <a:highlight>
                  <a:srgbClr val="FFFF00"/>
                </a:highlight>
                <a:latin typeface="Corbel" charset="0"/>
                <a:ea typeface="Corbel" charset="0"/>
                <a:cs typeface="Corbel" charset="0"/>
              </a:rPr>
              <a:t>Inter-disciplinaire</a:t>
            </a:r>
            <a:r>
              <a:rPr lang="nl-NL" sz="2800" dirty="0">
                <a:latin typeface="Corbel" charset="0"/>
                <a:ea typeface="Corbel" charset="0"/>
                <a:cs typeface="Corbel" charset="0"/>
              </a:rPr>
              <a:t> samenwerking binnen de business opleidingen </a:t>
            </a:r>
            <a:r>
              <a:rPr lang="nl-NL" sz="2400" dirty="0">
                <a:latin typeface="Corbel" charset="0"/>
                <a:ea typeface="Corbel" charset="0"/>
                <a:cs typeface="Corbel" charset="0"/>
              </a:rPr>
              <a:t>(Marketing-Retail-Logistiek-Accountancy-Rechtspraktijk-Financie/Verzekeringswezen)</a:t>
            </a:r>
          </a:p>
          <a:p>
            <a:pPr algn="just"/>
            <a:endParaRPr lang="nl-NL" dirty="0">
              <a:latin typeface="Corbel" charset="0"/>
              <a:ea typeface="Corbel" charset="0"/>
              <a:cs typeface="Corbel" charset="0"/>
            </a:endParaRPr>
          </a:p>
        </p:txBody>
      </p:sp>
      <p:sp>
        <p:nvSpPr>
          <p:cNvPr id="6" name="Rectangle 5">
            <a:extLst>
              <a:ext uri="{FF2B5EF4-FFF2-40B4-BE49-F238E27FC236}">
                <a16:creationId xmlns:a16="http://schemas.microsoft.com/office/drawing/2014/main" id="{B17FD754-8BC0-4E89-B078-A1C6A6D0B129}"/>
              </a:ext>
            </a:extLst>
          </p:cNvPr>
          <p:cNvSpPr/>
          <p:nvPr/>
        </p:nvSpPr>
        <p:spPr>
          <a:xfrm>
            <a:off x="226880" y="200048"/>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3610CBDC-6F2E-473F-959F-40A20149C146}"/>
              </a:ext>
            </a:extLst>
          </p:cNvPr>
          <p:cNvPicPr>
            <a:picLocks noChangeAspect="1"/>
          </p:cNvPicPr>
          <p:nvPr/>
        </p:nvPicPr>
        <p:blipFill>
          <a:blip r:embed="rId4"/>
          <a:stretch>
            <a:fillRect/>
          </a:stretch>
        </p:blipFill>
        <p:spPr>
          <a:xfrm>
            <a:off x="366697" y="374909"/>
            <a:ext cx="1175117" cy="457636"/>
          </a:xfrm>
          <a:prstGeom prst="rect">
            <a:avLst/>
          </a:prstGeom>
        </p:spPr>
      </p:pic>
    </p:spTree>
    <p:extLst>
      <p:ext uri="{BB962C8B-B14F-4D97-AF65-F5344CB8AC3E}">
        <p14:creationId xmlns:p14="http://schemas.microsoft.com/office/powerpoint/2010/main" val="2062751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Communicatie markt</a:t>
            </a:r>
            <a:endParaRPr lang="nl-NL" dirty="0"/>
          </a:p>
        </p:txBody>
      </p:sp>
      <p:sp>
        <p:nvSpPr>
          <p:cNvPr id="3" name="Tijdelijke aanduiding voor inhoud 2"/>
          <p:cNvSpPr>
            <a:spLocks noGrp="1"/>
          </p:cNvSpPr>
          <p:nvPr>
            <p:ph idx="1"/>
          </p:nvPr>
        </p:nvSpPr>
        <p:spPr/>
        <p:txBody>
          <a:bodyPr>
            <a:normAutofit/>
          </a:bodyPr>
          <a:lstStyle/>
          <a:p>
            <a:r>
              <a:rPr lang="nl-NL" dirty="0" smtClean="0">
                <a:latin typeface="Arial" panose="020B0604020202020204" pitchFamily="34" charset="0"/>
                <a:cs typeface="Arial" panose="020B0604020202020204" pitchFamily="34" charset="0"/>
              </a:rPr>
              <a:t>Website </a:t>
            </a:r>
          </a:p>
          <a:p>
            <a:r>
              <a:rPr lang="nl-NL" dirty="0" smtClean="0">
                <a:latin typeface="Arial" panose="020B0604020202020204" pitchFamily="34" charset="0"/>
                <a:cs typeface="Arial" panose="020B0604020202020204" pitchFamily="34" charset="0"/>
              </a:rPr>
              <a:t>Nieuwsbrief, AVG</a:t>
            </a:r>
          </a:p>
          <a:p>
            <a:r>
              <a:rPr lang="nl-NL" dirty="0" smtClean="0">
                <a:latin typeface="Arial" panose="020B0604020202020204" pitchFamily="34" charset="0"/>
                <a:cs typeface="Arial" panose="020B0604020202020204" pitchFamily="34" charset="0"/>
              </a:rPr>
              <a:t>Mail</a:t>
            </a:r>
          </a:p>
          <a:p>
            <a:r>
              <a:rPr lang="nl-NL" dirty="0" smtClean="0">
                <a:latin typeface="Arial" panose="020B0604020202020204" pitchFamily="34" charset="0"/>
                <a:cs typeface="Arial" panose="020B0604020202020204" pitchFamily="34" charset="0"/>
              </a:rPr>
              <a:t>Folder, visitekaartje</a:t>
            </a:r>
          </a:p>
          <a:p>
            <a:r>
              <a:rPr lang="nl-NL" dirty="0" smtClean="0">
                <a:latin typeface="Arial" panose="020B0604020202020204" pitchFamily="34" charset="0"/>
                <a:cs typeface="Arial" panose="020B0604020202020204" pitchFamily="34" charset="0"/>
              </a:rPr>
              <a:t>Marketingmix</a:t>
            </a:r>
          </a:p>
          <a:p>
            <a:r>
              <a:rPr lang="nl-NL" dirty="0" smtClean="0">
                <a:latin typeface="Arial" panose="020B0604020202020204" pitchFamily="34" charset="0"/>
                <a:cs typeface="Arial" panose="020B0604020202020204" pitchFamily="34" charset="0"/>
              </a:rPr>
              <a:t>Google</a:t>
            </a:r>
          </a:p>
          <a:p>
            <a:r>
              <a:rPr lang="nl-NL" dirty="0" err="1" smtClean="0">
                <a:latin typeface="Arial" panose="020B0604020202020204" pitchFamily="34" charset="0"/>
                <a:cs typeface="Arial" panose="020B0604020202020204" pitchFamily="34" charset="0"/>
              </a:rPr>
              <a:t>Social</a:t>
            </a:r>
            <a:r>
              <a:rPr lang="nl-NL" dirty="0" smtClean="0">
                <a:latin typeface="Arial" panose="020B0604020202020204" pitchFamily="34" charset="0"/>
                <a:cs typeface="Arial" panose="020B0604020202020204" pitchFamily="34" charset="0"/>
              </a:rPr>
              <a:t> media</a:t>
            </a:r>
          </a:p>
          <a:p>
            <a:r>
              <a:rPr lang="nl-NL" dirty="0" smtClean="0">
                <a:latin typeface="Arial" panose="020B0604020202020204" pitchFamily="34" charset="0"/>
                <a:cs typeface="Arial" panose="020B0604020202020204" pitchFamily="34" charset="0"/>
              </a:rPr>
              <a:t>Via andere marketingorganisaties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13176"/>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168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Communicatie markt</a:t>
            </a:r>
            <a:endParaRPr lang="nl-NL" dirty="0"/>
          </a:p>
        </p:txBody>
      </p:sp>
      <p:sp>
        <p:nvSpPr>
          <p:cNvPr id="3" name="Tijdelijke aanduiding voor inhoud 2"/>
          <p:cNvSpPr>
            <a:spLocks noGrp="1"/>
          </p:cNvSpPr>
          <p:nvPr>
            <p:ph idx="1"/>
          </p:nvPr>
        </p:nvSpPr>
        <p:spPr/>
        <p:txBody>
          <a:bodyPr>
            <a:normAutofit/>
          </a:bodyPr>
          <a:lstStyle/>
          <a:p>
            <a:r>
              <a:rPr lang="nl-NL" dirty="0" smtClean="0">
                <a:latin typeface="Arial" panose="020B0604020202020204" pitchFamily="34" charset="0"/>
                <a:cs typeface="Arial" panose="020B0604020202020204" pitchFamily="34" charset="0"/>
              </a:rPr>
              <a:t>Marketing budget is niet hoog</a:t>
            </a:r>
          </a:p>
          <a:p>
            <a:r>
              <a:rPr lang="nl-NL" dirty="0" smtClean="0">
                <a:latin typeface="Arial" panose="020B0604020202020204" pitchFamily="34" charset="0"/>
                <a:cs typeface="Arial" panose="020B0604020202020204" pitchFamily="34" charset="0"/>
              </a:rPr>
              <a:t>Creatief zijn met weinig middelen</a:t>
            </a:r>
          </a:p>
          <a:p>
            <a:r>
              <a:rPr lang="nl-NL" dirty="0" smtClean="0">
                <a:latin typeface="Arial" panose="020B0604020202020204" pitchFamily="34" charset="0"/>
                <a:cs typeface="Arial" panose="020B0604020202020204" pitchFamily="34" charset="0"/>
              </a:rPr>
              <a:t>Hulp vragen</a:t>
            </a:r>
          </a:p>
          <a:p>
            <a:r>
              <a:rPr lang="nl-NL" dirty="0" smtClean="0">
                <a:latin typeface="Arial" panose="020B0604020202020204" pitchFamily="34" charset="0"/>
                <a:cs typeface="Arial" panose="020B0604020202020204" pitchFamily="34" charset="0"/>
              </a:rPr>
              <a:t>Tijd </a:t>
            </a:r>
            <a:endParaRPr lang="nl-NL"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13176"/>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324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Communicatie klanten</a:t>
            </a:r>
            <a:endParaRPr lang="nl-NL" dirty="0"/>
          </a:p>
        </p:txBody>
      </p:sp>
      <p:sp>
        <p:nvSpPr>
          <p:cNvPr id="3" name="Tijdelijke aanduiding voor inhoud 2"/>
          <p:cNvSpPr>
            <a:spLocks noGrp="1"/>
          </p:cNvSpPr>
          <p:nvPr>
            <p:ph idx="1"/>
          </p:nvPr>
        </p:nvSpPr>
        <p:spPr>
          <a:xfrm>
            <a:off x="2279576" y="692696"/>
            <a:ext cx="8119864" cy="3886200"/>
          </a:xfrm>
        </p:spPr>
        <p:txBody>
          <a:bodyPr>
            <a:normAutofit/>
          </a:bodyPr>
          <a:lstStyle/>
          <a:p>
            <a:r>
              <a:rPr lang="nl-NL" dirty="0" smtClean="0">
                <a:latin typeface="Arial" panose="020B0604020202020204" pitchFamily="34" charset="0"/>
                <a:cs typeface="Arial" panose="020B0604020202020204" pitchFamily="34" charset="0"/>
              </a:rPr>
              <a:t>Het begin</a:t>
            </a:r>
          </a:p>
          <a:p>
            <a:r>
              <a:rPr lang="nl-NL" dirty="0" smtClean="0">
                <a:latin typeface="Arial" panose="020B0604020202020204" pitchFamily="34" charset="0"/>
                <a:cs typeface="Arial" panose="020B0604020202020204" pitchFamily="34" charset="0"/>
              </a:rPr>
              <a:t>Snelheid </a:t>
            </a:r>
          </a:p>
          <a:p>
            <a:r>
              <a:rPr lang="nl-NL" dirty="0" smtClean="0">
                <a:latin typeface="Arial" panose="020B0604020202020204" pitchFamily="34" charset="0"/>
                <a:cs typeface="Arial" panose="020B0604020202020204" pitchFamily="34" charset="0"/>
              </a:rPr>
              <a:t>Beleving begint al voor het eerste contact</a:t>
            </a:r>
          </a:p>
          <a:p>
            <a:r>
              <a:rPr lang="nl-NL" dirty="0" smtClean="0">
                <a:latin typeface="Arial" panose="020B0604020202020204" pitchFamily="34" charset="0"/>
                <a:cs typeface="Arial" panose="020B0604020202020204" pitchFamily="34" charset="0"/>
              </a:rPr>
              <a:t>Direct boeken</a:t>
            </a:r>
          </a:p>
          <a:p>
            <a:r>
              <a:rPr lang="nl-NL" dirty="0" smtClean="0">
                <a:latin typeface="Arial" panose="020B0604020202020204" pitchFamily="34" charset="0"/>
                <a:cs typeface="Arial" panose="020B0604020202020204" pitchFamily="34" charset="0"/>
              </a:rPr>
              <a:t>24/7</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353" y="5013176"/>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855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0" y="685800"/>
            <a:ext cx="7543800" cy="5839544"/>
          </a:xfrm>
        </p:spPr>
        <p:txBody>
          <a:bodyPr>
            <a:normAutofit lnSpcReduction="10000"/>
          </a:bodyPr>
          <a:lstStyle/>
          <a:p>
            <a:pPr marL="0" indent="0">
              <a:buNone/>
            </a:pPr>
            <a:r>
              <a:rPr lang="nl-NL" sz="1900" dirty="0">
                <a:latin typeface="Arial" panose="020B0604020202020204" pitchFamily="34" charset="0"/>
                <a:cs typeface="Arial" panose="020B0604020202020204" pitchFamily="34" charset="0"/>
              </a:rPr>
              <a:t>met vriendelijke groeten,</a:t>
            </a:r>
          </a:p>
          <a:p>
            <a:pPr marL="0" indent="0">
              <a:buNone/>
            </a:pPr>
            <a:endParaRPr lang="nl-NL" sz="1900" dirty="0">
              <a:latin typeface="Arial" panose="020B0604020202020204" pitchFamily="34" charset="0"/>
              <a:cs typeface="Arial" panose="020B0604020202020204" pitchFamily="34" charset="0"/>
            </a:endParaRPr>
          </a:p>
          <a:p>
            <a:pPr marL="0" indent="0">
              <a:buNone/>
            </a:pPr>
            <a:r>
              <a:rPr lang="nl-NL" sz="1900" dirty="0">
                <a:latin typeface="Arial" panose="020B0604020202020204" pitchFamily="34" charset="0"/>
                <a:cs typeface="Arial" panose="020B0604020202020204" pitchFamily="34" charset="0"/>
              </a:rPr>
              <a:t>De Nachtdijk.</a:t>
            </a:r>
          </a:p>
          <a:p>
            <a:pPr marL="0" indent="0">
              <a:buNone/>
            </a:pPr>
            <a:endParaRPr lang="nl-NL" sz="1900" dirty="0">
              <a:latin typeface="Arial" panose="020B0604020202020204" pitchFamily="34" charset="0"/>
              <a:cs typeface="Arial" panose="020B0604020202020204" pitchFamily="34" charset="0"/>
            </a:endParaRPr>
          </a:p>
          <a:p>
            <a:pPr marL="0" indent="0">
              <a:buNone/>
            </a:pPr>
            <a:r>
              <a:rPr lang="nl-NL" sz="1900" dirty="0">
                <a:latin typeface="Arial" panose="020B0604020202020204" pitchFamily="34" charset="0"/>
                <a:cs typeface="Arial" panose="020B0604020202020204" pitchFamily="34" charset="0"/>
              </a:rPr>
              <a:t>B&amp;B en familiehuis</a:t>
            </a:r>
          </a:p>
          <a:p>
            <a:pPr marL="0" indent="0">
              <a:buNone/>
            </a:pPr>
            <a:r>
              <a:rPr lang="nl-NL" sz="1900" dirty="0">
                <a:latin typeface="Arial" panose="020B0604020202020204" pitchFamily="34" charset="0"/>
                <a:cs typeface="Arial" panose="020B0604020202020204" pitchFamily="34" charset="0"/>
              </a:rPr>
              <a:t>Ellen Kok-Hendriks</a:t>
            </a:r>
          </a:p>
          <a:p>
            <a:pPr marL="0" indent="0">
              <a:buNone/>
            </a:pPr>
            <a:r>
              <a:rPr lang="nl-NL" sz="1900" dirty="0">
                <a:latin typeface="Arial" panose="020B0604020202020204" pitchFamily="34" charset="0"/>
                <a:cs typeface="Arial" panose="020B0604020202020204" pitchFamily="34" charset="0"/>
              </a:rPr>
              <a:t>Nachtdijk 1</a:t>
            </a:r>
          </a:p>
          <a:p>
            <a:pPr marL="0" indent="0">
              <a:buNone/>
            </a:pPr>
            <a:r>
              <a:rPr lang="nl-NL" sz="1900" dirty="0">
                <a:latin typeface="Arial" panose="020B0604020202020204" pitchFamily="34" charset="0"/>
                <a:cs typeface="Arial" panose="020B0604020202020204" pitchFamily="34" charset="0"/>
              </a:rPr>
              <a:t>3945PK Cothen</a:t>
            </a:r>
          </a:p>
          <a:p>
            <a:pPr marL="0" indent="0">
              <a:buNone/>
            </a:pPr>
            <a:r>
              <a:rPr lang="nl-NL" sz="1900" dirty="0">
                <a:latin typeface="Arial" panose="020B0604020202020204" pitchFamily="34" charset="0"/>
                <a:cs typeface="Arial" panose="020B0604020202020204" pitchFamily="34" charset="0"/>
              </a:rPr>
              <a:t>030-6351369</a:t>
            </a:r>
          </a:p>
          <a:p>
            <a:pPr marL="0" indent="0">
              <a:buNone/>
            </a:pPr>
            <a:r>
              <a:rPr lang="nl-NL" sz="1900" dirty="0">
                <a:latin typeface="Arial" panose="020B0604020202020204" pitchFamily="34" charset="0"/>
                <a:cs typeface="Arial" panose="020B0604020202020204" pitchFamily="34" charset="0"/>
              </a:rPr>
              <a:t>0644918278</a:t>
            </a:r>
          </a:p>
          <a:p>
            <a:pPr marL="0" indent="0">
              <a:buNone/>
            </a:pPr>
            <a:r>
              <a:rPr lang="nl-NL" sz="1900" dirty="0">
                <a:latin typeface="Arial" panose="020B0604020202020204" pitchFamily="34" charset="0"/>
                <a:cs typeface="Arial" panose="020B0604020202020204" pitchFamily="34" charset="0"/>
              </a:rPr>
              <a:t>www.denachtdijk.nl (ook voor facebookpagina)</a:t>
            </a:r>
          </a:p>
          <a:p>
            <a:pPr marL="0" indent="0">
              <a:buNone/>
            </a:pPr>
            <a:endParaRPr lang="nl-NL" sz="1900" dirty="0">
              <a:latin typeface="Arial" panose="020B0604020202020204" pitchFamily="34" charset="0"/>
              <a:cs typeface="Arial" panose="020B0604020202020204" pitchFamily="34" charset="0"/>
            </a:endParaRPr>
          </a:p>
          <a:p>
            <a:pPr marL="0" indent="0">
              <a:buNone/>
            </a:pPr>
            <a:r>
              <a:rPr lang="nl-NL" sz="1900" dirty="0">
                <a:latin typeface="Arial" panose="020B0604020202020204" pitchFamily="34" charset="0"/>
                <a:cs typeface="Arial" panose="020B0604020202020204" pitchFamily="34" charset="0"/>
              </a:rPr>
              <a:t>Deze email is verstuurd met energie van de zon!</a:t>
            </a:r>
          </a:p>
          <a:p>
            <a:pPr marL="0" indent="0">
              <a:buNone/>
            </a:pPr>
            <a:r>
              <a:rPr lang="nl-NL" sz="1900" dirty="0" err="1">
                <a:latin typeface="Arial" panose="020B0604020202020204" pitchFamily="34" charset="0"/>
                <a:cs typeface="Arial" panose="020B0604020202020204" pitchFamily="34" charset="0"/>
              </a:rPr>
              <a:t>Milieulabel:GreenKey</a:t>
            </a:r>
            <a:r>
              <a:rPr lang="nl-NL" sz="1900" dirty="0">
                <a:latin typeface="Arial" panose="020B0604020202020204" pitchFamily="34" charset="0"/>
                <a:cs typeface="Arial" panose="020B0604020202020204" pitchFamily="34" charset="0"/>
              </a:rPr>
              <a:t> Goud gecertificeerd</a:t>
            </a:r>
          </a:p>
          <a:p>
            <a:pPr marL="0" indent="0">
              <a:buNone/>
            </a:pPr>
            <a:endParaRPr lang="nl-NL" sz="1900" dirty="0">
              <a:latin typeface="Arial" panose="020B0604020202020204" pitchFamily="34" charset="0"/>
              <a:cs typeface="Arial" panose="020B0604020202020204" pitchFamily="34" charset="0"/>
            </a:endParaRPr>
          </a:p>
          <a:p>
            <a:pPr marL="0" indent="0">
              <a:buNone/>
            </a:pPr>
            <a:endParaRPr lang="nl-NL" dirty="0">
              <a:latin typeface="Arial" panose="020B0604020202020204" pitchFamily="34" charset="0"/>
              <a:cs typeface="Arial" panose="020B0604020202020204" pitchFamily="34" charset="0"/>
            </a:endParaRPr>
          </a:p>
          <a:p>
            <a:pPr marL="0" indent="0">
              <a:buNone/>
            </a:pPr>
            <a:r>
              <a:rPr lang="nl-NL" dirty="0">
                <a:latin typeface="Arial" panose="020B0604020202020204" pitchFamily="34" charset="0"/>
                <a:cs typeface="Arial" panose="020B0604020202020204" pitchFamily="34" charset="0"/>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5229200"/>
            <a:ext cx="14287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871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Communicatie klanten</a:t>
            </a:r>
            <a:endParaRPr lang="nl-NL" dirty="0"/>
          </a:p>
        </p:txBody>
      </p:sp>
      <p:sp>
        <p:nvSpPr>
          <p:cNvPr id="3" name="Tijdelijke aanduiding voor inhoud 2"/>
          <p:cNvSpPr>
            <a:spLocks noGrp="1"/>
          </p:cNvSpPr>
          <p:nvPr>
            <p:ph idx="1"/>
          </p:nvPr>
        </p:nvSpPr>
        <p:spPr>
          <a:xfrm>
            <a:off x="2279576" y="692696"/>
            <a:ext cx="8119864" cy="3886200"/>
          </a:xfrm>
        </p:spPr>
        <p:txBody>
          <a:bodyPr>
            <a:normAutofit/>
          </a:bodyPr>
          <a:lstStyle/>
          <a:p>
            <a:r>
              <a:rPr lang="nl-NL" dirty="0" smtClean="0">
                <a:latin typeface="Arial" panose="020B0604020202020204" pitchFamily="34" charset="0"/>
                <a:cs typeface="Arial" panose="020B0604020202020204" pitchFamily="34" charset="0"/>
              </a:rPr>
              <a:t>Gastvrije ontvangst</a:t>
            </a:r>
          </a:p>
          <a:p>
            <a:r>
              <a:rPr lang="nl-NL" dirty="0" smtClean="0">
                <a:latin typeface="Arial" panose="020B0604020202020204" pitchFamily="34" charset="0"/>
                <a:cs typeface="Arial" panose="020B0604020202020204" pitchFamily="34" charset="0"/>
              </a:rPr>
              <a:t>Gastvrij erf</a:t>
            </a:r>
          </a:p>
          <a:p>
            <a:r>
              <a:rPr lang="nl-NL" dirty="0" smtClean="0">
                <a:latin typeface="Arial" panose="020B0604020202020204" pitchFamily="34" charset="0"/>
                <a:cs typeface="Arial" panose="020B0604020202020204" pitchFamily="34" charset="0"/>
              </a:rPr>
              <a:t>Duidelijke informatie</a:t>
            </a:r>
          </a:p>
          <a:p>
            <a:r>
              <a:rPr lang="nl-NL" dirty="0" smtClean="0">
                <a:latin typeface="Arial" panose="020B0604020202020204" pitchFamily="34" charset="0"/>
                <a:cs typeface="Arial" panose="020B0604020202020204" pitchFamily="34" charset="0"/>
              </a:rPr>
              <a:t>Grenzen </a:t>
            </a:r>
          </a:p>
          <a:p>
            <a:r>
              <a:rPr lang="nl-NL" dirty="0" smtClean="0">
                <a:latin typeface="Arial" panose="020B0604020202020204" pitchFamily="34" charset="0"/>
                <a:cs typeface="Arial" panose="020B0604020202020204" pitchFamily="34" charset="0"/>
              </a:rPr>
              <a:t>Huisstijl</a:t>
            </a:r>
            <a:endParaRPr lang="nl-NL"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353" y="5013176"/>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692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Communicatie klanten</a:t>
            </a:r>
            <a:endParaRPr lang="nl-NL" dirty="0"/>
          </a:p>
        </p:txBody>
      </p:sp>
      <p:sp>
        <p:nvSpPr>
          <p:cNvPr id="3" name="Tijdelijke aanduiding voor inhoud 2"/>
          <p:cNvSpPr>
            <a:spLocks noGrp="1"/>
          </p:cNvSpPr>
          <p:nvPr>
            <p:ph idx="1"/>
          </p:nvPr>
        </p:nvSpPr>
        <p:spPr>
          <a:xfrm>
            <a:off x="2279576" y="692696"/>
            <a:ext cx="8119864" cy="3886200"/>
          </a:xfrm>
        </p:spPr>
        <p:txBody>
          <a:bodyPr>
            <a:normAutofit/>
          </a:bodyPr>
          <a:lstStyle/>
          <a:p>
            <a:r>
              <a:rPr lang="nl-NL" dirty="0" smtClean="0">
                <a:latin typeface="Arial" panose="020B0604020202020204" pitchFamily="34" charset="0"/>
                <a:cs typeface="Arial" panose="020B0604020202020204" pitchFamily="34" charset="0"/>
              </a:rPr>
              <a:t>Inrichting</a:t>
            </a:r>
          </a:p>
          <a:p>
            <a:r>
              <a:rPr lang="nl-NL" dirty="0" smtClean="0">
                <a:latin typeface="Arial" panose="020B0604020202020204" pitchFamily="34" charset="0"/>
                <a:cs typeface="Arial" panose="020B0604020202020204" pitchFamily="34" charset="0"/>
              </a:rPr>
              <a:t>Sfeer en beleving</a:t>
            </a:r>
          </a:p>
          <a:p>
            <a:r>
              <a:rPr lang="nl-NL" dirty="0" smtClean="0">
                <a:latin typeface="Arial" panose="020B0604020202020204" pitchFamily="34" charset="0"/>
                <a:cs typeface="Arial" panose="020B0604020202020204" pitchFamily="34" charset="0"/>
              </a:rPr>
              <a:t>Kwaliteit</a:t>
            </a:r>
          </a:p>
          <a:p>
            <a:r>
              <a:rPr lang="nl-NL" dirty="0" smtClean="0">
                <a:latin typeface="Arial" panose="020B0604020202020204" pitchFamily="34" charset="0"/>
                <a:cs typeface="Arial" panose="020B0604020202020204" pitchFamily="34" charset="0"/>
              </a:rPr>
              <a:t>Tijdige vervanging</a:t>
            </a:r>
          </a:p>
          <a:p>
            <a:endParaRPr lang="nl-NL"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353" y="5013176"/>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653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Communicatie klanten</a:t>
            </a:r>
            <a:endParaRPr lang="nl-NL" dirty="0"/>
          </a:p>
        </p:txBody>
      </p:sp>
      <p:sp>
        <p:nvSpPr>
          <p:cNvPr id="3" name="Tijdelijke aanduiding voor inhoud 2"/>
          <p:cNvSpPr>
            <a:spLocks noGrp="1"/>
          </p:cNvSpPr>
          <p:nvPr>
            <p:ph idx="1"/>
          </p:nvPr>
        </p:nvSpPr>
        <p:spPr>
          <a:xfrm>
            <a:off x="2279576" y="692696"/>
            <a:ext cx="8119864" cy="3886200"/>
          </a:xfrm>
        </p:spPr>
        <p:txBody>
          <a:bodyPr>
            <a:normAutofit/>
          </a:bodyPr>
          <a:lstStyle/>
          <a:p>
            <a:r>
              <a:rPr lang="nl-NL" dirty="0" smtClean="0">
                <a:latin typeface="Arial" panose="020B0604020202020204" pitchFamily="34" charset="0"/>
                <a:cs typeface="Arial" panose="020B0604020202020204" pitchFamily="34" charset="0"/>
              </a:rPr>
              <a:t>Feedback vragen</a:t>
            </a:r>
          </a:p>
          <a:p>
            <a:r>
              <a:rPr lang="nl-NL" dirty="0" smtClean="0">
                <a:latin typeface="Arial" panose="020B0604020202020204" pitchFamily="34" charset="0"/>
                <a:cs typeface="Arial" panose="020B0604020202020204" pitchFamily="34" charset="0"/>
              </a:rPr>
              <a:t>Tijdens verblijf </a:t>
            </a:r>
          </a:p>
          <a:p>
            <a:r>
              <a:rPr lang="nl-NL" dirty="0" smtClean="0">
                <a:latin typeface="Arial" panose="020B0604020202020204" pitchFamily="34" charset="0"/>
                <a:cs typeface="Arial" panose="020B0604020202020204" pitchFamily="34" charset="0"/>
              </a:rPr>
              <a:t>Gastenboek</a:t>
            </a:r>
          </a:p>
          <a:p>
            <a:r>
              <a:rPr lang="nl-NL" dirty="0" smtClean="0">
                <a:latin typeface="Arial" panose="020B0604020202020204" pitchFamily="34" charset="0"/>
                <a:cs typeface="Arial" panose="020B0604020202020204" pitchFamily="34" charset="0"/>
              </a:rPr>
              <a:t>Reacties achteraf op website, via booking.com, via </a:t>
            </a:r>
            <a:r>
              <a:rPr lang="nl-NL" dirty="0" err="1" smtClean="0">
                <a:latin typeface="Arial" panose="020B0604020202020204" pitchFamily="34" charset="0"/>
                <a:cs typeface="Arial" panose="020B0604020202020204" pitchFamily="34" charset="0"/>
              </a:rPr>
              <a:t>tripadvisor</a:t>
            </a:r>
            <a:r>
              <a:rPr lang="nl-NL" dirty="0" smtClean="0">
                <a:latin typeface="Arial" panose="020B0604020202020204" pitchFamily="34" charset="0"/>
                <a:cs typeface="Arial" panose="020B0604020202020204" pitchFamily="34" charset="0"/>
              </a:rPr>
              <a:t>, </a:t>
            </a:r>
            <a:r>
              <a:rPr lang="nl-NL" dirty="0" err="1" smtClean="0">
                <a:latin typeface="Arial" panose="020B0604020202020204" pitchFamily="34" charset="0"/>
                <a:cs typeface="Arial" panose="020B0604020202020204" pitchFamily="34" charset="0"/>
              </a:rPr>
              <a:t>Zoover</a:t>
            </a:r>
            <a:endParaRPr lang="nl-NL" dirty="0" smtClean="0">
              <a:latin typeface="Arial" panose="020B0604020202020204" pitchFamily="34" charset="0"/>
              <a:cs typeface="Arial" panose="020B0604020202020204" pitchFamily="34" charset="0"/>
            </a:endParaRPr>
          </a:p>
          <a:p>
            <a:r>
              <a:rPr lang="nl-NL" dirty="0" smtClean="0">
                <a:latin typeface="Arial" panose="020B0604020202020204" pitchFamily="34" charset="0"/>
                <a:cs typeface="Arial" panose="020B0604020202020204" pitchFamily="34" charset="0"/>
              </a:rPr>
              <a:t>Evaluatiekaartjes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353" y="5013176"/>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9990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682" y="-27384"/>
            <a:ext cx="9404855" cy="70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7896200" y="5373216"/>
            <a:ext cx="2376264"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Times New Roman"/>
            </a:endParaRPr>
          </a:p>
        </p:txBody>
      </p:sp>
    </p:spTree>
    <p:extLst>
      <p:ext uri="{BB962C8B-B14F-4D97-AF65-F5344CB8AC3E}">
        <p14:creationId xmlns:p14="http://schemas.microsoft.com/office/powerpoint/2010/main" val="861400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leefstijlen</a:t>
            </a:r>
            <a:endParaRPr lang="nl-NL" dirty="0"/>
          </a:p>
        </p:txBody>
      </p:sp>
      <p:sp>
        <p:nvSpPr>
          <p:cNvPr id="3" name="Tijdelijke aanduiding voor inhoud 2"/>
          <p:cNvSpPr>
            <a:spLocks noGrp="1"/>
          </p:cNvSpPr>
          <p:nvPr>
            <p:ph idx="1"/>
          </p:nvPr>
        </p:nvSpPr>
        <p:spPr/>
        <p:txBody>
          <a:bodyPr/>
          <a:lstStyle/>
          <a:p>
            <a:r>
              <a:rPr lang="nl-NL" dirty="0" smtClean="0">
                <a:latin typeface="Arial" panose="020B0604020202020204" pitchFamily="34" charset="0"/>
                <a:cs typeface="Arial" panose="020B0604020202020204" pitchFamily="34" charset="0"/>
              </a:rPr>
              <a:t>Doe de zelftest!</a:t>
            </a:r>
          </a:p>
          <a:p>
            <a:r>
              <a:rPr lang="nl-NL" dirty="0">
                <a:latin typeface="Arial" panose="020B0604020202020204" pitchFamily="34" charset="0"/>
                <a:cs typeface="Arial" panose="020B0604020202020204" pitchFamily="34" charset="0"/>
                <a:hlinkClick r:id="rId2"/>
              </a:rPr>
              <a:t>http://</a:t>
            </a:r>
            <a:r>
              <a:rPr lang="nl-NL" dirty="0" smtClean="0">
                <a:latin typeface="Arial" panose="020B0604020202020204" pitchFamily="34" charset="0"/>
                <a:cs typeface="Arial" panose="020B0604020202020204" pitchFamily="34" charset="0"/>
                <a:hlinkClick r:id="rId2"/>
              </a:rPr>
              <a:t>www.recroninnovatiecampagne.nl/nl/informatie/zelftests</a:t>
            </a:r>
            <a:endParaRPr lang="nl-NL" dirty="0" smtClean="0">
              <a:latin typeface="Arial" panose="020B0604020202020204" pitchFamily="34" charset="0"/>
              <a:cs typeface="Arial" panose="020B0604020202020204" pitchFamily="34" charset="0"/>
            </a:endParaRPr>
          </a:p>
          <a:p>
            <a:endParaRPr lang="nl-NL" dirty="0" smtClean="0">
              <a:latin typeface="Arial" panose="020B0604020202020204" pitchFamily="34" charset="0"/>
              <a:cs typeface="Arial" panose="020B0604020202020204" pitchFamily="34" charset="0"/>
            </a:endParaRPr>
          </a:p>
          <a:p>
            <a:r>
              <a:rPr lang="nl-NL" dirty="0" smtClean="0">
                <a:latin typeface="Arial" panose="020B0604020202020204" pitchFamily="34" charset="0"/>
                <a:cs typeface="Arial" panose="020B0604020202020204" pitchFamily="34" charset="0"/>
              </a:rPr>
              <a:t>Kies verblijfsrecreatie of dagrecreatie</a:t>
            </a:r>
            <a:endParaRPr lang="nl-NL" dirty="0">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353" y="5085184"/>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853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leefstijlen</a:t>
            </a:r>
            <a:endParaRPr lang="nl-NL" dirty="0"/>
          </a:p>
        </p:txBody>
      </p:sp>
      <p:sp>
        <p:nvSpPr>
          <p:cNvPr id="3" name="Tijdelijke aanduiding voor inhoud 2"/>
          <p:cNvSpPr>
            <a:spLocks noGrp="1"/>
          </p:cNvSpPr>
          <p:nvPr>
            <p:ph idx="1"/>
          </p:nvPr>
        </p:nvSpPr>
        <p:spPr/>
        <p:txBody>
          <a:bodyPr/>
          <a:lstStyle/>
          <a:p>
            <a:r>
              <a:rPr lang="nl-NL" dirty="0" smtClean="0">
                <a:latin typeface="Arial" panose="020B0604020202020204" pitchFamily="34" charset="0"/>
                <a:cs typeface="Arial" panose="020B0604020202020204" pitchFamily="34" charset="0"/>
              </a:rPr>
              <a:t>Bedankt!</a:t>
            </a:r>
            <a:endParaRPr lang="nl-NL" dirty="0">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85184"/>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332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9BB1DEE1-4825-4061-A40E-EB1BB636CD1C}"/>
              </a:ext>
            </a:extLst>
          </p:cNvPr>
          <p:cNvPicPr>
            <a:picLocks noChangeAspect="1"/>
          </p:cNvPicPr>
          <p:nvPr/>
        </p:nvPicPr>
        <p:blipFill>
          <a:blip r:embed="rId4"/>
          <a:stretch>
            <a:fillRect/>
          </a:stretch>
        </p:blipFill>
        <p:spPr>
          <a:xfrm>
            <a:off x="6952414" y="3004051"/>
            <a:ext cx="5239586" cy="3853949"/>
          </a:xfrm>
          <a:prstGeom prst="rect">
            <a:avLst/>
          </a:prstGeom>
        </p:spPr>
      </p:pic>
      <p:sp>
        <p:nvSpPr>
          <p:cNvPr id="7" name="Tekstvak 2">
            <a:extLst>
              <a:ext uri="{FF2B5EF4-FFF2-40B4-BE49-F238E27FC236}">
                <a16:creationId xmlns:a16="http://schemas.microsoft.com/office/drawing/2014/main" id="{8B5A5D40-4425-4793-9946-8BB162C3AF40}"/>
              </a:ext>
            </a:extLst>
          </p:cNvPr>
          <p:cNvSpPr txBox="1"/>
          <p:nvPr/>
        </p:nvSpPr>
        <p:spPr>
          <a:xfrm>
            <a:off x="6952414" y="3141515"/>
            <a:ext cx="5239586" cy="400110"/>
          </a:xfrm>
          <a:prstGeom prst="rect">
            <a:avLst/>
          </a:prstGeom>
          <a:solidFill>
            <a:srgbClr val="C6E1D9"/>
          </a:solidFill>
          <a:ln>
            <a:noFill/>
          </a:ln>
        </p:spPr>
        <p:txBody>
          <a:bodyPr wrap="square" rtlCol="0">
            <a:spAutoFit/>
          </a:bodyPr>
          <a:lstStyle/>
          <a:p>
            <a:pPr algn="just"/>
            <a:r>
              <a:rPr lang="nl-NL" sz="2000" b="1" dirty="0">
                <a:latin typeface="Corbel" charset="0"/>
                <a:ea typeface="Corbel" charset="0"/>
                <a:cs typeface="Corbel" charset="0"/>
              </a:rPr>
              <a:t>Innovation Creativity Entrepreneurship </a:t>
            </a:r>
            <a:r>
              <a:rPr lang="nl-NL" sz="1200" b="1" dirty="0">
                <a:latin typeface="Corbel" charset="0"/>
                <a:ea typeface="Corbel" charset="0"/>
                <a:cs typeface="Corbel" charset="0"/>
              </a:rPr>
              <a:t>-</a:t>
            </a:r>
            <a:r>
              <a:rPr lang="nl-NL" sz="2000" b="1" dirty="0">
                <a:latin typeface="Corbel" charset="0"/>
                <a:ea typeface="Corbel" charset="0"/>
                <a:cs typeface="Corbel" charset="0"/>
              </a:rPr>
              <a:t> CUBE </a:t>
            </a:r>
          </a:p>
        </p:txBody>
      </p:sp>
      <p:pic>
        <p:nvPicPr>
          <p:cNvPr id="8" name="Afbeelding 1">
            <a:extLst>
              <a:ext uri="{FF2B5EF4-FFF2-40B4-BE49-F238E27FC236}">
                <a16:creationId xmlns:a16="http://schemas.microsoft.com/office/drawing/2014/main" id="{EABB4218-D7CD-4539-8CA6-D0FF664E697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543123" y="3429000"/>
            <a:ext cx="1861361" cy="1861361"/>
          </a:xfrm>
          <a:prstGeom prst="rect">
            <a:avLst/>
          </a:prstGeom>
        </p:spPr>
      </p:pic>
      <p:sp>
        <p:nvSpPr>
          <p:cNvPr id="9" name="Rectangle 8">
            <a:extLst>
              <a:ext uri="{FF2B5EF4-FFF2-40B4-BE49-F238E27FC236}">
                <a16:creationId xmlns:a16="http://schemas.microsoft.com/office/drawing/2014/main" id="{73B56882-F526-4114-93E1-754F24D62583}"/>
              </a:ext>
            </a:extLst>
          </p:cNvPr>
          <p:cNvSpPr/>
          <p:nvPr/>
        </p:nvSpPr>
        <p:spPr>
          <a:xfrm>
            <a:off x="10810088" y="5236065"/>
            <a:ext cx="1381912"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9">
            <a:extLst>
              <a:ext uri="{FF2B5EF4-FFF2-40B4-BE49-F238E27FC236}">
                <a16:creationId xmlns:a16="http://schemas.microsoft.com/office/drawing/2014/main" id="{ADC2A24E-752A-405E-A869-811F92F679B5}"/>
              </a:ext>
            </a:extLst>
          </p:cNvPr>
          <p:cNvPicPr>
            <a:picLocks noChangeAspect="1"/>
          </p:cNvPicPr>
          <p:nvPr/>
        </p:nvPicPr>
        <p:blipFill>
          <a:blip r:embed="rId6"/>
          <a:stretch>
            <a:fillRect/>
          </a:stretch>
        </p:blipFill>
        <p:spPr>
          <a:xfrm>
            <a:off x="10944051" y="5410926"/>
            <a:ext cx="1146594" cy="457636"/>
          </a:xfrm>
          <a:prstGeom prst="rect">
            <a:avLst/>
          </a:prstGeom>
        </p:spPr>
      </p:pic>
    </p:spTree>
    <p:extLst>
      <p:ext uri="{BB962C8B-B14F-4D97-AF65-F5344CB8AC3E}">
        <p14:creationId xmlns:p14="http://schemas.microsoft.com/office/powerpoint/2010/main" val="173890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leefstijlen</a:t>
            </a:r>
            <a:endParaRPr lang="nl-NL" dirty="0"/>
          </a:p>
        </p:txBody>
      </p:sp>
      <p:sp>
        <p:nvSpPr>
          <p:cNvPr id="3" name="Tijdelijke aanduiding voor inhoud 2"/>
          <p:cNvSpPr>
            <a:spLocks noGrp="1"/>
          </p:cNvSpPr>
          <p:nvPr>
            <p:ph idx="1"/>
          </p:nvPr>
        </p:nvSpPr>
        <p:spPr/>
        <p:txBody>
          <a:bodyPr/>
          <a:lstStyle/>
          <a:p>
            <a:r>
              <a:rPr lang="nl-NL" dirty="0" smtClean="0">
                <a:latin typeface="Arial" panose="020B0604020202020204" pitchFamily="34" charset="0"/>
                <a:cs typeface="Arial" panose="020B0604020202020204" pitchFamily="34" charset="0"/>
              </a:rPr>
              <a:t>Toekomst plattelandsrecreatie </a:t>
            </a:r>
          </a:p>
          <a:p>
            <a:r>
              <a:rPr lang="nl-NL" dirty="0" smtClean="0">
                <a:latin typeface="Arial" panose="020B0604020202020204" pitchFamily="34" charset="0"/>
                <a:cs typeface="Arial" panose="020B0604020202020204" pitchFamily="34" charset="0"/>
              </a:rPr>
              <a:t>Dia’s facultatief, alleen indien gewenst</a:t>
            </a:r>
            <a:endParaRPr lang="nl-NL" dirty="0">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85184"/>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020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Product</a:t>
            </a:r>
            <a:r>
              <a:rPr lang="nl-NL" b="1" dirty="0" smtClean="0"/>
              <a:t>:</a:t>
            </a:r>
            <a:endParaRPr lang="nl-NL" dirty="0"/>
          </a:p>
        </p:txBody>
      </p:sp>
      <p:sp>
        <p:nvSpPr>
          <p:cNvPr id="3" name="Tijdelijke aanduiding voor inhoud 2"/>
          <p:cNvSpPr>
            <a:spLocks noGrp="1"/>
          </p:cNvSpPr>
          <p:nvPr>
            <p:ph idx="1"/>
          </p:nvPr>
        </p:nvSpPr>
        <p:spPr/>
        <p:txBody>
          <a:bodyPr/>
          <a:lstStyle/>
          <a:p>
            <a:r>
              <a:rPr lang="nl-NL" dirty="0" smtClean="0">
                <a:latin typeface="Arial" panose="020B0604020202020204" pitchFamily="34" charset="0"/>
                <a:cs typeface="Arial" panose="020B0604020202020204" pitchFamily="34" charset="0"/>
              </a:rPr>
              <a:t>Meer </a:t>
            </a:r>
            <a:r>
              <a:rPr lang="nl-NL" dirty="0">
                <a:latin typeface="Arial" panose="020B0604020202020204" pitchFamily="34" charset="0"/>
                <a:cs typeface="Arial" panose="020B0604020202020204" pitchFamily="34" charset="0"/>
              </a:rPr>
              <a:t>luxe</a:t>
            </a:r>
          </a:p>
          <a:p>
            <a:r>
              <a:rPr lang="nl-NL" dirty="0">
                <a:latin typeface="Arial" panose="020B0604020202020204" pitchFamily="34" charset="0"/>
                <a:cs typeface="Arial" panose="020B0604020202020204" pitchFamily="34" charset="0"/>
              </a:rPr>
              <a:t>Meer bijzonder </a:t>
            </a:r>
            <a:r>
              <a:rPr lang="nl-NL" dirty="0" smtClean="0">
                <a:latin typeface="Arial" panose="020B0604020202020204" pitchFamily="34" charset="0"/>
                <a:cs typeface="Arial" panose="020B0604020202020204" pitchFamily="34" charset="0"/>
              </a:rPr>
              <a:t>verblijf of activiteit</a:t>
            </a:r>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Specifieke voorzieningen</a:t>
            </a:r>
          </a:p>
          <a:p>
            <a:r>
              <a:rPr lang="nl-NL" dirty="0">
                <a:latin typeface="Arial" panose="020B0604020202020204" pitchFamily="34" charset="0"/>
                <a:cs typeface="Arial" panose="020B0604020202020204" pitchFamily="34" charset="0"/>
              </a:rPr>
              <a:t>Authentieke </a:t>
            </a:r>
            <a:r>
              <a:rPr lang="nl-NL" dirty="0" smtClean="0">
                <a:latin typeface="Arial" panose="020B0604020202020204" pitchFamily="34" charset="0"/>
                <a:cs typeface="Arial" panose="020B0604020202020204" pitchFamily="34" charset="0"/>
              </a:rPr>
              <a:t>beleving</a:t>
            </a:r>
          </a:p>
          <a:p>
            <a:r>
              <a:rPr lang="nl-NL" dirty="0" smtClean="0">
                <a:latin typeface="Arial" panose="020B0604020202020204" pitchFamily="34" charset="0"/>
                <a:cs typeface="Arial" panose="020B0604020202020204" pitchFamily="34" charset="0"/>
              </a:rPr>
              <a:t>Cultureel erfgoed</a:t>
            </a:r>
          </a:p>
          <a:p>
            <a:r>
              <a:rPr lang="nl-NL" dirty="0" smtClean="0">
                <a:latin typeface="Arial" panose="020B0604020202020204" pitchFamily="34" charset="0"/>
                <a:cs typeface="Arial" panose="020B0604020202020204" pitchFamily="34" charset="0"/>
              </a:rPr>
              <a:t>Gastheerschap</a:t>
            </a:r>
          </a:p>
          <a:p>
            <a:r>
              <a:rPr lang="nl-NL" dirty="0" smtClean="0">
                <a:latin typeface="Arial" panose="020B0604020202020204" pitchFamily="34" charset="0"/>
                <a:cs typeface="Arial" panose="020B0604020202020204" pitchFamily="34" charset="0"/>
              </a:rPr>
              <a:t>prijsdifferentiatie</a:t>
            </a:r>
            <a:endParaRPr lang="nl-NL" dirty="0">
              <a:latin typeface="Arial" panose="020B0604020202020204" pitchFamily="34" charset="0"/>
              <a:cs typeface="Arial" panose="020B0604020202020204" pitchFamily="34" charset="0"/>
            </a:endParaRPr>
          </a:p>
          <a:p>
            <a:endParaRPr lang="nl-NL" dirty="0"/>
          </a:p>
        </p:txBody>
      </p:sp>
      <p:pic>
        <p:nvPicPr>
          <p:cNvPr id="4" name="Picture 7" descr="_DSC3095_e417b"/>
          <p:cNvPicPr>
            <a:picLocks noChangeAspect="1" noChangeArrowheads="1"/>
          </p:cNvPicPr>
          <p:nvPr/>
        </p:nvPicPr>
        <p:blipFill>
          <a:blip r:embed="rId2">
            <a:extLst>
              <a:ext uri="{28A0092B-C50C-407E-A947-70E740481C1C}">
                <a14:useLocalDpi xmlns:a14="http://schemas.microsoft.com/office/drawing/2010/main" val="0"/>
              </a:ext>
            </a:extLst>
          </a:blip>
          <a:srcRect t="27725"/>
          <a:stretch>
            <a:fillRect/>
          </a:stretch>
        </p:blipFill>
        <p:spPr bwMode="auto">
          <a:xfrm>
            <a:off x="5637480" y="3501008"/>
            <a:ext cx="4898336" cy="264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503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Bedreigingen</a:t>
            </a:r>
            <a:endParaRPr lang="nl-NL" dirty="0"/>
          </a:p>
        </p:txBody>
      </p:sp>
      <p:sp>
        <p:nvSpPr>
          <p:cNvPr id="3" name="Tijdelijke aanduiding voor inhoud 2"/>
          <p:cNvSpPr>
            <a:spLocks noGrp="1"/>
          </p:cNvSpPr>
          <p:nvPr>
            <p:ph idx="1"/>
          </p:nvPr>
        </p:nvSpPr>
        <p:spPr/>
        <p:txBody>
          <a:bodyPr/>
          <a:lstStyle/>
          <a:p>
            <a:r>
              <a:rPr lang="nl-NL" dirty="0" smtClean="0">
                <a:latin typeface="Arial" panose="020B0604020202020204" pitchFamily="34" charset="0"/>
                <a:cs typeface="Arial" panose="020B0604020202020204" pitchFamily="34" charset="0"/>
              </a:rPr>
              <a:t>Verouderd </a:t>
            </a:r>
            <a:r>
              <a:rPr lang="nl-NL" dirty="0">
                <a:latin typeface="Arial" panose="020B0604020202020204" pitchFamily="34" charset="0"/>
                <a:cs typeface="Arial" panose="020B0604020202020204" pitchFamily="34" charset="0"/>
              </a:rPr>
              <a:t>aanbod (campings, vakantiewoningen)</a:t>
            </a:r>
          </a:p>
          <a:p>
            <a:r>
              <a:rPr lang="nl-NL" dirty="0">
                <a:latin typeface="Arial" panose="020B0604020202020204" pitchFamily="34" charset="0"/>
                <a:cs typeface="Arial" panose="020B0604020202020204" pitchFamily="34" charset="0"/>
              </a:rPr>
              <a:t>Teveel van hetzelfde</a:t>
            </a:r>
          </a:p>
          <a:p>
            <a:r>
              <a:rPr lang="nl-NL" dirty="0">
                <a:latin typeface="Arial" panose="020B0604020202020204" pitchFamily="34" charset="0"/>
                <a:cs typeface="Arial" panose="020B0604020202020204" pitchFamily="34" charset="0"/>
              </a:rPr>
              <a:t>Varkens eruit, gasten </a:t>
            </a:r>
            <a:r>
              <a:rPr lang="nl-NL" dirty="0" smtClean="0">
                <a:latin typeface="Arial" panose="020B0604020202020204" pitchFamily="34" charset="0"/>
                <a:cs typeface="Arial" panose="020B0604020202020204" pitchFamily="34" charset="0"/>
              </a:rPr>
              <a:t>erin</a:t>
            </a:r>
          </a:p>
          <a:p>
            <a:r>
              <a:rPr lang="nl-NL" dirty="0" smtClean="0">
                <a:latin typeface="Arial" panose="020B0604020202020204" pitchFamily="34" charset="0"/>
                <a:cs typeface="Arial" panose="020B0604020202020204" pitchFamily="34" charset="0"/>
              </a:rPr>
              <a:t>Eenzijdig gastenprofiel</a:t>
            </a:r>
            <a:endParaRPr lang="nl-NL" dirty="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85184"/>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1051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Bedreigingen</a:t>
            </a:r>
            <a:endParaRPr lang="nl-NL" dirty="0"/>
          </a:p>
        </p:txBody>
      </p:sp>
      <p:sp>
        <p:nvSpPr>
          <p:cNvPr id="3" name="Tijdelijke aanduiding voor inhoud 2"/>
          <p:cNvSpPr>
            <a:spLocks noGrp="1"/>
          </p:cNvSpPr>
          <p:nvPr>
            <p:ph idx="1"/>
          </p:nvPr>
        </p:nvSpPr>
        <p:spPr/>
        <p:txBody>
          <a:bodyPr/>
          <a:lstStyle/>
          <a:p>
            <a:pPr marL="0" indent="0">
              <a:buNone/>
            </a:pPr>
            <a:r>
              <a:rPr lang="nl-NL" sz="4000" b="1" dirty="0">
                <a:latin typeface="Arial" panose="020B0604020202020204" pitchFamily="34" charset="0"/>
                <a:cs typeface="Arial" panose="020B0604020202020204" pitchFamily="34" charset="0"/>
              </a:rPr>
              <a:t>Marketing</a:t>
            </a:r>
          </a:p>
          <a:p>
            <a:r>
              <a:rPr lang="nl-NL" dirty="0" smtClean="0">
                <a:latin typeface="Arial" panose="020B0604020202020204" pitchFamily="34" charset="0"/>
                <a:cs typeface="Arial" panose="020B0604020202020204" pitchFamily="34" charset="0"/>
              </a:rPr>
              <a:t>Enorme </a:t>
            </a:r>
            <a:r>
              <a:rPr lang="nl-NL" dirty="0">
                <a:latin typeface="Arial" panose="020B0604020202020204" pitchFamily="34" charset="0"/>
                <a:cs typeface="Arial" panose="020B0604020202020204" pitchFamily="34" charset="0"/>
              </a:rPr>
              <a:t>versnippering</a:t>
            </a:r>
          </a:p>
          <a:p>
            <a:r>
              <a:rPr lang="nl-NL" dirty="0">
                <a:latin typeface="Arial" panose="020B0604020202020204" pitchFamily="34" charset="0"/>
                <a:cs typeface="Arial" panose="020B0604020202020204" pitchFamily="34" charset="0"/>
              </a:rPr>
              <a:t>Folders en websites </a:t>
            </a:r>
            <a:r>
              <a:rPr lang="nl-NL" dirty="0" err="1" smtClean="0">
                <a:latin typeface="Arial" panose="020B0604020202020204" pitchFamily="34" charset="0"/>
                <a:cs typeface="Arial" panose="020B0604020202020204" pitchFamily="34" charset="0"/>
              </a:rPr>
              <a:t>aanbodsgericht</a:t>
            </a:r>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Onvoldoende marketingbudget bij bedrijven</a:t>
            </a:r>
          </a:p>
          <a:p>
            <a:r>
              <a:rPr lang="nl-NL" dirty="0">
                <a:latin typeface="Arial" panose="020B0604020202020204" pitchFamily="34" charset="0"/>
                <a:cs typeface="Arial" panose="020B0604020202020204" pitchFamily="34" charset="0"/>
              </a:rPr>
              <a:t>Concurrentie reguliere sector neemt toe (</a:t>
            </a:r>
            <a:r>
              <a:rPr lang="nl-NL" dirty="0" smtClean="0">
                <a:latin typeface="Arial" panose="020B0604020202020204" pitchFamily="34" charset="0"/>
                <a:cs typeface="Arial" panose="020B0604020202020204" pitchFamily="34" charset="0"/>
              </a:rPr>
              <a:t>prijsvechters)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85184"/>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678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dirty="0"/>
              <a:t>SWOT analyse</a:t>
            </a:r>
          </a:p>
        </p:txBody>
      </p:sp>
      <p:graphicFrame>
        <p:nvGraphicFramePr>
          <p:cNvPr id="4" name="Tijdelijke aanduiding voor inhoud 3"/>
          <p:cNvGraphicFramePr>
            <a:graphicFrameLocks noGrp="1"/>
          </p:cNvGraphicFramePr>
          <p:nvPr>
            <p:ph idx="1"/>
            <p:extLst/>
          </p:nvPr>
        </p:nvGraphicFramePr>
        <p:xfrm>
          <a:off x="4007768" y="836712"/>
          <a:ext cx="5029200" cy="4509008"/>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37084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1" i="0" u="none" strike="noStrike" cap="none" normalizeH="0" baseline="0" dirty="0" smtClean="0">
                          <a:ln>
                            <a:noFill/>
                          </a:ln>
                          <a:solidFill>
                            <a:schemeClr val="bg1"/>
                          </a:solidFill>
                          <a:effectLst/>
                          <a:latin typeface="Arial" charset="0"/>
                        </a:rPr>
                        <a:t>Sterktes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1" i="0" u="none" strike="noStrike" cap="none" normalizeH="0" baseline="0" dirty="0" smtClean="0">
                          <a:ln>
                            <a:noFill/>
                          </a:ln>
                          <a:solidFill>
                            <a:schemeClr val="bg1"/>
                          </a:solidFill>
                          <a:effectLst/>
                          <a:latin typeface="Arial" charset="0"/>
                        </a:rPr>
                        <a:t>Zwaktes</a:t>
                      </a:r>
                    </a:p>
                  </a:txBody>
                  <a:tcPr anchor="ctr" horzOverflow="overflow"/>
                </a:tc>
                <a:extLst>
                  <a:ext uri="{0D108BD9-81ED-4DB2-BD59-A6C34878D82A}">
                    <a16:rowId xmlns:a16="http://schemas.microsoft.com/office/drawing/2014/main" val="10000"/>
                  </a:ext>
                </a:extLst>
              </a:tr>
              <a:tr h="37084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Locaties</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Kleinschaligheid</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Gastheerschap</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Lage productiviteit</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Traditioneel aanbod</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Onvoldoende ondernemerschap</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Solistisch werken</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Te weinig marketing en promotie</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Gebrek aan professionaliteit</a:t>
                      </a:r>
                    </a:p>
                  </a:txBody>
                  <a:tcPr anchor="ctr" horzOverflow="overflow"/>
                </a:tc>
                <a:extLst>
                  <a:ext uri="{0D108BD9-81ED-4DB2-BD59-A6C34878D82A}">
                    <a16:rowId xmlns:a16="http://schemas.microsoft.com/office/drawing/2014/main" val="10001"/>
                  </a:ext>
                </a:extLst>
              </a:tr>
              <a:tr h="37084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1" i="0" u="none" strike="noStrike" cap="none" normalizeH="0" baseline="0" smtClean="0">
                          <a:ln>
                            <a:noFill/>
                          </a:ln>
                          <a:solidFill>
                            <a:schemeClr val="bg1"/>
                          </a:solidFill>
                          <a:effectLst/>
                          <a:latin typeface="Arial" charset="0"/>
                        </a:rPr>
                        <a:t>Kansen</a:t>
                      </a:r>
                    </a:p>
                  </a:txBody>
                  <a:tcPr anchor="ctr" horzOverflow="overflow">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1" i="0" u="none" strike="noStrike" cap="none" normalizeH="0" baseline="0" dirty="0" smtClean="0">
                          <a:ln>
                            <a:noFill/>
                          </a:ln>
                          <a:solidFill>
                            <a:schemeClr val="bg1"/>
                          </a:solidFill>
                          <a:effectLst/>
                          <a:latin typeface="Arial" charset="0"/>
                        </a:rPr>
                        <a:t>Bedreigingen</a:t>
                      </a:r>
                    </a:p>
                  </a:txBody>
                  <a:tcPr anchor="ctr" horzOverflow="overflow">
                    <a:solidFill>
                      <a:schemeClr val="accent1"/>
                    </a:solidFill>
                  </a:tcPr>
                </a:tc>
                <a:extLst>
                  <a:ext uri="{0D108BD9-81ED-4DB2-BD59-A6C34878D82A}">
                    <a16:rowId xmlns:a16="http://schemas.microsoft.com/office/drawing/2014/main" val="10002"/>
                  </a:ext>
                </a:extLst>
              </a:tr>
              <a:tr h="37084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Demografische ontwikkelingen</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Ontwikkeling vraag</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Productdifferentiatie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Neerwaartse margedruk</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Goedkope buitenlandse concurrentie</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Vindbaarheid</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Ketenvorming regulier aanbod</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nl-NL" sz="1400" b="0" i="0" u="none" strike="noStrike" cap="none" normalizeH="0" baseline="0" dirty="0" smtClean="0">
                          <a:ln>
                            <a:noFill/>
                          </a:ln>
                          <a:solidFill>
                            <a:schemeClr val="tx1"/>
                          </a:solidFill>
                          <a:effectLst/>
                          <a:latin typeface="Arial" charset="0"/>
                        </a:rPr>
                        <a:t>Wet en regelgeving</a:t>
                      </a:r>
                    </a:p>
                  </a:txBody>
                  <a:tcPr anchor="ctr" horzOverflow="overflow"/>
                </a:tc>
                <a:extLst>
                  <a:ext uri="{0D108BD9-81ED-4DB2-BD59-A6C34878D82A}">
                    <a16:rowId xmlns:a16="http://schemas.microsoft.com/office/drawing/2014/main" val="10003"/>
                  </a:ext>
                </a:extLst>
              </a:tr>
            </a:tbl>
          </a:graphicData>
        </a:graphic>
      </p:graphicFrame>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3" y="5085184"/>
            <a:ext cx="1274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2531604" y="1956902"/>
            <a:ext cx="1260140" cy="400110"/>
          </a:xfrm>
          <a:prstGeom prst="rect">
            <a:avLst/>
          </a:prstGeom>
          <a:noFill/>
        </p:spPr>
        <p:txBody>
          <a:bodyPr wrap="square" rtlCol="0">
            <a:spAutoFit/>
          </a:bodyPr>
          <a:lstStyle/>
          <a:p>
            <a:r>
              <a:rPr lang="nl-NL" sz="2000" b="1" dirty="0">
                <a:solidFill>
                  <a:prstClr val="black">
                    <a:lumMod val="95000"/>
                    <a:lumOff val="5000"/>
                  </a:prstClr>
                </a:solidFill>
                <a:latin typeface="Arial" panose="020B0604020202020204" pitchFamily="34" charset="0"/>
                <a:cs typeface="Arial" panose="020B0604020202020204" pitchFamily="34" charset="0"/>
              </a:rPr>
              <a:t>Intern</a:t>
            </a:r>
          </a:p>
        </p:txBody>
      </p:sp>
      <p:sp>
        <p:nvSpPr>
          <p:cNvPr id="6" name="Tekstvak 5"/>
          <p:cNvSpPr txBox="1"/>
          <p:nvPr/>
        </p:nvSpPr>
        <p:spPr>
          <a:xfrm>
            <a:off x="2531604" y="4102955"/>
            <a:ext cx="1260140" cy="400110"/>
          </a:xfrm>
          <a:prstGeom prst="rect">
            <a:avLst/>
          </a:prstGeom>
          <a:noFill/>
        </p:spPr>
        <p:txBody>
          <a:bodyPr wrap="square" rtlCol="0">
            <a:spAutoFit/>
          </a:bodyPr>
          <a:lstStyle/>
          <a:p>
            <a:r>
              <a:rPr lang="nl-NL" sz="2000" b="1" dirty="0">
                <a:solidFill>
                  <a:prstClr val="black">
                    <a:lumMod val="95000"/>
                    <a:lumOff val="5000"/>
                  </a:prstClr>
                </a:solidFill>
                <a:latin typeface="Arial" panose="020B0604020202020204" pitchFamily="34" charset="0"/>
                <a:cs typeface="Arial" panose="020B0604020202020204" pitchFamily="34" charset="0"/>
              </a:rPr>
              <a:t>Extern</a:t>
            </a:r>
          </a:p>
        </p:txBody>
      </p:sp>
    </p:spTree>
    <p:extLst>
      <p:ext uri="{BB962C8B-B14F-4D97-AF65-F5344CB8AC3E}">
        <p14:creationId xmlns:p14="http://schemas.microsoft.com/office/powerpoint/2010/main" val="2503200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Start onderneming</a:t>
            </a:r>
            <a:endParaRPr lang="nl-NL" dirty="0"/>
          </a:p>
        </p:txBody>
      </p:sp>
      <p:sp>
        <p:nvSpPr>
          <p:cNvPr id="3" name="Tijdelijke aanduiding voor inhoud 2"/>
          <p:cNvSpPr>
            <a:spLocks noGrp="1"/>
          </p:cNvSpPr>
          <p:nvPr>
            <p:ph idx="1"/>
          </p:nvPr>
        </p:nvSpPr>
        <p:spPr/>
        <p:txBody>
          <a:bodyPr/>
          <a:lstStyle/>
          <a:p>
            <a:pPr marL="0" indent="0">
              <a:buNone/>
            </a:pPr>
            <a:r>
              <a:rPr lang="nl-NL" sz="3200" b="1" dirty="0">
                <a:latin typeface="Arial" pitchFamily="34" charset="0"/>
                <a:cs typeface="Arial" pitchFamily="34" charset="0"/>
              </a:rPr>
              <a:t>Het idee en dan:</a:t>
            </a:r>
          </a:p>
          <a:p>
            <a:r>
              <a:rPr lang="nl-NL" dirty="0" smtClean="0">
                <a:latin typeface="Arial" pitchFamily="34" charset="0"/>
                <a:cs typeface="Arial" pitchFamily="34" charset="0"/>
              </a:rPr>
              <a:t>Zelfonderzoek / test</a:t>
            </a:r>
          </a:p>
          <a:p>
            <a:r>
              <a:rPr lang="nl-NL" dirty="0" smtClean="0">
                <a:latin typeface="Arial" pitchFamily="34" charset="0"/>
                <a:cs typeface="Arial" pitchFamily="34" charset="0"/>
              </a:rPr>
              <a:t>Locatieonderzoek</a:t>
            </a:r>
          </a:p>
          <a:p>
            <a:r>
              <a:rPr lang="nl-NL" dirty="0" smtClean="0">
                <a:latin typeface="Arial" pitchFamily="34" charset="0"/>
                <a:cs typeface="Arial" pitchFamily="34" charset="0"/>
              </a:rPr>
              <a:t>Marktonderzoek</a:t>
            </a:r>
          </a:p>
          <a:p>
            <a:r>
              <a:rPr lang="nl-NL" dirty="0">
                <a:latin typeface="Arial" pitchFamily="34" charset="0"/>
                <a:cs typeface="Arial" pitchFamily="34" charset="0"/>
              </a:rPr>
              <a:t>O</a:t>
            </a:r>
            <a:r>
              <a:rPr lang="nl-NL" dirty="0" smtClean="0">
                <a:latin typeface="Arial" pitchFamily="34" charset="0"/>
                <a:cs typeface="Arial" pitchFamily="34" charset="0"/>
              </a:rPr>
              <a:t>ndernemingsplan</a:t>
            </a:r>
            <a:endParaRPr lang="nl-NL" dirty="0">
              <a:latin typeface="Arial" pitchFamily="34" charset="0"/>
              <a:cs typeface="Arial" pitchFamily="34" charset="0"/>
            </a:endParaRPr>
          </a:p>
          <a:p>
            <a:endParaRPr lang="nl-NL" dirty="0"/>
          </a:p>
        </p:txBody>
      </p:sp>
    </p:spTree>
    <p:extLst>
      <p:ext uri="{BB962C8B-B14F-4D97-AF65-F5344CB8AC3E}">
        <p14:creationId xmlns:p14="http://schemas.microsoft.com/office/powerpoint/2010/main" val="3437377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front of a house&#10;&#10;Description generated with very high confidence">
            <a:extLst>
              <a:ext uri="{FF2B5EF4-FFF2-40B4-BE49-F238E27FC236}">
                <a16:creationId xmlns:a16="http://schemas.microsoft.com/office/drawing/2014/main" id="{B81738D9-0DB4-4ADA-B35C-CE717F5BA2C8}"/>
              </a:ext>
            </a:extLst>
          </p:cNvPr>
          <p:cNvPicPr>
            <a:picLocks noChangeAspect="1"/>
          </p:cNvPicPr>
          <p:nvPr/>
        </p:nvPicPr>
        <p:blipFill rotWithShape="1">
          <a:blip r:embed="rId2"/>
          <a:srcRect t="1834" b="13579"/>
          <a:stretch/>
        </p:blipFill>
        <p:spPr>
          <a:xfrm>
            <a:off x="20" y="0"/>
            <a:ext cx="12191980" cy="6857990"/>
          </a:xfrm>
          <a:prstGeom prst="rect">
            <a:avLst/>
          </a:prstGeom>
        </p:spPr>
      </p:pic>
      <p:sp>
        <p:nvSpPr>
          <p:cNvPr id="4" name="Rectangle 3">
            <a:extLst>
              <a:ext uri="{FF2B5EF4-FFF2-40B4-BE49-F238E27FC236}">
                <a16:creationId xmlns:a16="http://schemas.microsoft.com/office/drawing/2014/main" id="{55CEA8B6-E739-4394-BF03-1EECD536BFF4}"/>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a:extLst>
              <a:ext uri="{FF2B5EF4-FFF2-40B4-BE49-F238E27FC236}">
                <a16:creationId xmlns:a16="http://schemas.microsoft.com/office/drawing/2014/main" id="{9CF22BAE-5AD6-42B8-A888-B656A3ACEE50}"/>
              </a:ext>
            </a:extLst>
          </p:cNvPr>
          <p:cNvPicPr>
            <a:picLocks noChangeAspect="1"/>
          </p:cNvPicPr>
          <p:nvPr/>
        </p:nvPicPr>
        <p:blipFill>
          <a:blip r:embed="rId3"/>
          <a:stretch>
            <a:fillRect/>
          </a:stretch>
        </p:blipFill>
        <p:spPr>
          <a:xfrm>
            <a:off x="359822" y="4231243"/>
            <a:ext cx="1175117" cy="457636"/>
          </a:xfrm>
          <a:prstGeom prst="rect">
            <a:avLst/>
          </a:prstGeom>
        </p:spPr>
      </p:pic>
      <p:pic>
        <p:nvPicPr>
          <p:cNvPr id="6" name="Afbeelding 1">
            <a:extLst>
              <a:ext uri="{FF2B5EF4-FFF2-40B4-BE49-F238E27FC236}">
                <a16:creationId xmlns:a16="http://schemas.microsoft.com/office/drawing/2014/main" id="{D181B326-874D-4E1B-88DD-DA71F6E48F7F}"/>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532" y="4946219"/>
            <a:ext cx="1861361" cy="1861361"/>
          </a:xfrm>
          <a:prstGeom prst="rect">
            <a:avLst/>
          </a:prstGeom>
        </p:spPr>
      </p:pic>
      <p:sp>
        <p:nvSpPr>
          <p:cNvPr id="7" name="Tekstvak 2">
            <a:extLst>
              <a:ext uri="{FF2B5EF4-FFF2-40B4-BE49-F238E27FC236}">
                <a16:creationId xmlns:a16="http://schemas.microsoft.com/office/drawing/2014/main" id="{6BF8E9CB-31C8-486A-9E7D-E9643E5EE7E7}"/>
              </a:ext>
            </a:extLst>
          </p:cNvPr>
          <p:cNvSpPr txBox="1"/>
          <p:nvPr/>
        </p:nvSpPr>
        <p:spPr>
          <a:xfrm>
            <a:off x="7491046" y="272716"/>
            <a:ext cx="4364070" cy="4524315"/>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LEF-LAB  (keuze)</a:t>
            </a:r>
          </a:p>
          <a:p>
            <a:r>
              <a:rPr lang="nl-NL" sz="2800" dirty="0">
                <a:highlight>
                  <a:srgbClr val="FFFF00"/>
                </a:highlight>
                <a:latin typeface="Corbel" charset="0"/>
                <a:ea typeface="Corbel" charset="0"/>
                <a:cs typeface="Corbel" charset="0"/>
              </a:rPr>
              <a:t>Multi-disciplinaire </a:t>
            </a:r>
            <a:r>
              <a:rPr lang="nl-NL" sz="2800" dirty="0">
                <a:latin typeface="Corbel" charset="0"/>
                <a:ea typeface="Corbel" charset="0"/>
                <a:cs typeface="Corbel" charset="0"/>
              </a:rPr>
              <a:t>samenwerking: vanuit verschillende departement de uitdaging aangaan om voor een externe partner een innovatief project te realiseren! </a:t>
            </a:r>
          </a:p>
          <a:p>
            <a:r>
              <a:rPr lang="nl-NL" sz="2800" dirty="0">
                <a:latin typeface="Corbel" charset="0"/>
                <a:ea typeface="Corbel" charset="0"/>
                <a:cs typeface="Corbel" charset="0"/>
              </a:rPr>
              <a:t>(</a:t>
            </a:r>
            <a:r>
              <a:rPr lang="nl-NL" sz="2400" dirty="0">
                <a:latin typeface="Corbel" charset="0"/>
                <a:ea typeface="Corbel" charset="0"/>
                <a:cs typeface="Corbel" charset="0"/>
              </a:rPr>
              <a:t>Cfr. Talander: Business &amp; Agro</a:t>
            </a:r>
            <a:r>
              <a:rPr lang="nl-NL" sz="2800" dirty="0">
                <a:latin typeface="Corbel" charset="0"/>
                <a:ea typeface="Corbel" charset="0"/>
                <a:cs typeface="Corbel" charset="0"/>
              </a:rPr>
              <a:t>)</a:t>
            </a:r>
          </a:p>
          <a:p>
            <a:pPr algn="just"/>
            <a:endParaRPr lang="nl-NL" dirty="0">
              <a:latin typeface="Corbel" charset="0"/>
              <a:ea typeface="Corbel" charset="0"/>
              <a:cs typeface="Corbel" charset="0"/>
            </a:endParaRPr>
          </a:p>
        </p:txBody>
      </p:sp>
    </p:spTree>
    <p:extLst>
      <p:ext uri="{BB962C8B-B14F-4D97-AF65-F5344CB8AC3E}">
        <p14:creationId xmlns:p14="http://schemas.microsoft.com/office/powerpoint/2010/main" val="3932962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grass, snow&#10;&#10;Description generated with very high confidence">
            <a:extLst>
              <a:ext uri="{FF2B5EF4-FFF2-40B4-BE49-F238E27FC236}">
                <a16:creationId xmlns:a16="http://schemas.microsoft.com/office/drawing/2014/main" id="{F6F8E5FF-F1B8-419C-A6AA-C340596AB24E}"/>
              </a:ext>
            </a:extLst>
          </p:cNvPr>
          <p:cNvPicPr>
            <a:picLocks noChangeAspect="1"/>
          </p:cNvPicPr>
          <p:nvPr/>
        </p:nvPicPr>
        <p:blipFill>
          <a:blip r:embed="rId3"/>
          <a:stretch>
            <a:fillRect/>
          </a:stretch>
        </p:blipFill>
        <p:spPr>
          <a:xfrm>
            <a:off x="0" y="0"/>
            <a:ext cx="12191999" cy="6858000"/>
          </a:xfrm>
          <a:prstGeom prst="rect">
            <a:avLst/>
          </a:prstGeom>
        </p:spPr>
      </p:pic>
      <p:pic>
        <p:nvPicPr>
          <p:cNvPr id="2" name="Afbeelding 1"/>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84343"/>
            <a:ext cx="1861361" cy="1861361"/>
          </a:xfrm>
          <a:prstGeom prst="rect">
            <a:avLst/>
          </a:prstGeom>
        </p:spPr>
      </p:pic>
      <p:sp>
        <p:nvSpPr>
          <p:cNvPr id="3" name="Tekstvak 2"/>
          <p:cNvSpPr txBox="1"/>
          <p:nvPr/>
        </p:nvSpPr>
        <p:spPr>
          <a:xfrm>
            <a:off x="7491046" y="272716"/>
            <a:ext cx="4364070" cy="1692771"/>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MonnikenLab</a:t>
            </a:r>
          </a:p>
          <a:p>
            <a:pPr algn="just"/>
            <a:r>
              <a:rPr lang="nl-NL" sz="2000" b="1" dirty="0">
                <a:latin typeface="Corbel" charset="0"/>
                <a:ea typeface="Corbel" charset="0"/>
                <a:cs typeface="Corbel" charset="0"/>
              </a:rPr>
              <a:t>(Business, Orthopedagogie, Sociaal Werk, Architectuur, ..)</a:t>
            </a:r>
            <a:endParaRPr lang="nl-NL" sz="2000" dirty="0">
              <a:latin typeface="Corbel" charset="0"/>
              <a:ea typeface="Corbel" charset="0"/>
              <a:cs typeface="Corbel" charset="0"/>
            </a:endParaRPr>
          </a:p>
          <a:p>
            <a:pPr algn="just"/>
            <a:endParaRPr lang="nl-NL" dirty="0">
              <a:latin typeface="Corbel" charset="0"/>
              <a:ea typeface="Corbel" charset="0"/>
              <a:cs typeface="Corbel" charset="0"/>
            </a:endParaRPr>
          </a:p>
        </p:txBody>
      </p:sp>
      <p:sp>
        <p:nvSpPr>
          <p:cNvPr id="6" name="Rectangle 5">
            <a:extLst>
              <a:ext uri="{FF2B5EF4-FFF2-40B4-BE49-F238E27FC236}">
                <a16:creationId xmlns:a16="http://schemas.microsoft.com/office/drawing/2014/main" id="{69072A26-A29C-4FE4-B428-AEF1D42057D6}"/>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9452885C-D093-4F66-9744-1A50DDBDA67C}"/>
              </a:ext>
            </a:extLst>
          </p:cNvPr>
          <p:cNvPicPr>
            <a:picLocks noChangeAspect="1"/>
          </p:cNvPicPr>
          <p:nvPr/>
        </p:nvPicPr>
        <p:blipFill>
          <a:blip r:embed="rId5"/>
          <a:stretch>
            <a:fillRect/>
          </a:stretch>
        </p:blipFill>
        <p:spPr>
          <a:xfrm>
            <a:off x="359822" y="4231243"/>
            <a:ext cx="1175117" cy="457636"/>
          </a:xfrm>
          <a:prstGeom prst="rect">
            <a:avLst/>
          </a:prstGeom>
        </p:spPr>
      </p:pic>
    </p:spTree>
    <p:extLst>
      <p:ext uri="{BB962C8B-B14F-4D97-AF65-F5344CB8AC3E}">
        <p14:creationId xmlns:p14="http://schemas.microsoft.com/office/powerpoint/2010/main" val="178323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 indoor, wall, person&#10;&#10;Description generated with very high confidence">
            <a:extLst>
              <a:ext uri="{FF2B5EF4-FFF2-40B4-BE49-F238E27FC236}">
                <a16:creationId xmlns:a16="http://schemas.microsoft.com/office/drawing/2014/main" id="{E3844A9C-4874-40A0-86F9-C49314B9FA46}"/>
              </a:ext>
            </a:extLst>
          </p:cNvPr>
          <p:cNvPicPr>
            <a:picLocks noChangeAspect="1"/>
          </p:cNvPicPr>
          <p:nvPr/>
        </p:nvPicPr>
        <p:blipFill>
          <a:blip r:embed="rId3"/>
          <a:stretch>
            <a:fillRect/>
          </a:stretch>
        </p:blipFill>
        <p:spPr>
          <a:xfrm>
            <a:off x="0" y="7961"/>
            <a:ext cx="12192000" cy="6842078"/>
          </a:xfrm>
          <a:prstGeom prst="rect">
            <a:avLst/>
          </a:prstGeom>
        </p:spPr>
      </p:pic>
      <p:pic>
        <p:nvPicPr>
          <p:cNvPr id="2" name="Afbeelding 1"/>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84343"/>
            <a:ext cx="1861361" cy="1861361"/>
          </a:xfrm>
          <a:prstGeom prst="rect">
            <a:avLst/>
          </a:prstGeom>
        </p:spPr>
      </p:pic>
      <p:sp>
        <p:nvSpPr>
          <p:cNvPr id="3" name="Tekstvak 2"/>
          <p:cNvSpPr txBox="1"/>
          <p:nvPr/>
        </p:nvSpPr>
        <p:spPr>
          <a:xfrm>
            <a:off x="7491046" y="272716"/>
            <a:ext cx="4364070" cy="1354217"/>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Lota-project</a:t>
            </a:r>
            <a:endParaRPr lang="nl-NL" sz="2800" dirty="0">
              <a:latin typeface="Corbel" charset="0"/>
              <a:ea typeface="Corbel" charset="0"/>
              <a:cs typeface="Corbel" charset="0"/>
            </a:endParaRPr>
          </a:p>
          <a:p>
            <a:pPr algn="just"/>
            <a:r>
              <a:rPr lang="nl-NL" b="1" dirty="0">
                <a:latin typeface="Corbel" charset="0"/>
                <a:ea typeface="Corbel" charset="0"/>
                <a:cs typeface="Corbel" charset="0"/>
              </a:rPr>
              <a:t>(Business, Agro, IT, ..)</a:t>
            </a:r>
            <a:endParaRPr lang="nl-NL" dirty="0">
              <a:latin typeface="Corbel" charset="0"/>
              <a:ea typeface="Corbel" charset="0"/>
              <a:cs typeface="Corbel" charset="0"/>
            </a:endParaRPr>
          </a:p>
          <a:p>
            <a:pPr algn="just"/>
            <a:endParaRPr lang="nl-NL" dirty="0">
              <a:latin typeface="Corbel" charset="0"/>
              <a:ea typeface="Corbel" charset="0"/>
              <a:cs typeface="Corbel" charset="0"/>
            </a:endParaRPr>
          </a:p>
        </p:txBody>
      </p:sp>
      <p:sp>
        <p:nvSpPr>
          <p:cNvPr id="6" name="Rectangle 5">
            <a:extLst>
              <a:ext uri="{FF2B5EF4-FFF2-40B4-BE49-F238E27FC236}">
                <a16:creationId xmlns:a16="http://schemas.microsoft.com/office/drawing/2014/main" id="{4FBAB509-861B-467B-ADC4-E1E2D6DBB6FC}"/>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81FFA73D-6E93-4CFF-A747-A71FBE786E1D}"/>
              </a:ext>
            </a:extLst>
          </p:cNvPr>
          <p:cNvPicPr>
            <a:picLocks noChangeAspect="1"/>
          </p:cNvPicPr>
          <p:nvPr/>
        </p:nvPicPr>
        <p:blipFill>
          <a:blip r:embed="rId5"/>
          <a:stretch>
            <a:fillRect/>
          </a:stretch>
        </p:blipFill>
        <p:spPr>
          <a:xfrm>
            <a:off x="359822" y="4231243"/>
            <a:ext cx="1175117" cy="457636"/>
          </a:xfrm>
          <a:prstGeom prst="rect">
            <a:avLst/>
          </a:prstGeom>
        </p:spPr>
      </p:pic>
    </p:spTree>
    <p:extLst>
      <p:ext uri="{BB962C8B-B14F-4D97-AF65-F5344CB8AC3E}">
        <p14:creationId xmlns:p14="http://schemas.microsoft.com/office/powerpoint/2010/main" val="2002676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A6137-D348-42D2-AB74-6DB13C736C52}"/>
              </a:ext>
            </a:extLst>
          </p:cNvPr>
          <p:cNvPicPr>
            <a:picLocks noChangeAspect="1"/>
          </p:cNvPicPr>
          <p:nvPr/>
        </p:nvPicPr>
        <p:blipFill>
          <a:blip r:embed="rId3"/>
          <a:stretch>
            <a:fillRect/>
          </a:stretch>
        </p:blipFill>
        <p:spPr>
          <a:xfrm>
            <a:off x="0" y="0"/>
            <a:ext cx="12192000" cy="6855784"/>
          </a:xfrm>
          <a:prstGeom prst="rect">
            <a:avLst/>
          </a:prstGeom>
        </p:spPr>
      </p:pic>
      <p:pic>
        <p:nvPicPr>
          <p:cNvPr id="2" name="Afbeelding 1"/>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84343"/>
            <a:ext cx="1861361" cy="1861361"/>
          </a:xfrm>
          <a:prstGeom prst="rect">
            <a:avLst/>
          </a:prstGeom>
        </p:spPr>
      </p:pic>
      <p:sp>
        <p:nvSpPr>
          <p:cNvPr id="3" name="Tekstvak 2"/>
          <p:cNvSpPr txBox="1"/>
          <p:nvPr/>
        </p:nvSpPr>
        <p:spPr>
          <a:xfrm>
            <a:off x="7491046" y="272716"/>
            <a:ext cx="4364070" cy="1077218"/>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Health&amp;Technology</a:t>
            </a:r>
            <a:endParaRPr lang="nl-NL" sz="2800" dirty="0">
              <a:latin typeface="Corbel" charset="0"/>
              <a:ea typeface="Corbel" charset="0"/>
              <a:cs typeface="Corbel" charset="0"/>
            </a:endParaRPr>
          </a:p>
          <a:p>
            <a:pPr algn="just"/>
            <a:endParaRPr lang="nl-NL" dirty="0">
              <a:latin typeface="Corbel" charset="0"/>
              <a:ea typeface="Corbel" charset="0"/>
              <a:cs typeface="Corbel" charset="0"/>
            </a:endParaRPr>
          </a:p>
        </p:txBody>
      </p:sp>
      <p:sp>
        <p:nvSpPr>
          <p:cNvPr id="6" name="Rectangle 5">
            <a:extLst>
              <a:ext uri="{FF2B5EF4-FFF2-40B4-BE49-F238E27FC236}">
                <a16:creationId xmlns:a16="http://schemas.microsoft.com/office/drawing/2014/main" id="{30599F40-A1B9-4F79-93F3-1B05B0CF9DE9}"/>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2819011E-4B61-49F8-B8F6-408BC0A4507B}"/>
              </a:ext>
            </a:extLst>
          </p:cNvPr>
          <p:cNvPicPr>
            <a:picLocks noChangeAspect="1"/>
          </p:cNvPicPr>
          <p:nvPr/>
        </p:nvPicPr>
        <p:blipFill>
          <a:blip r:embed="rId5"/>
          <a:stretch>
            <a:fillRect/>
          </a:stretch>
        </p:blipFill>
        <p:spPr>
          <a:xfrm>
            <a:off x="359822" y="4231243"/>
            <a:ext cx="1175117" cy="457636"/>
          </a:xfrm>
          <a:prstGeom prst="rect">
            <a:avLst/>
          </a:prstGeom>
        </p:spPr>
      </p:pic>
    </p:spTree>
    <p:extLst>
      <p:ext uri="{BB962C8B-B14F-4D97-AF65-F5344CB8AC3E}">
        <p14:creationId xmlns:p14="http://schemas.microsoft.com/office/powerpoint/2010/main" val="2278611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flower&#10;&#10;Description generated with very high confidence">
            <a:extLst>
              <a:ext uri="{FF2B5EF4-FFF2-40B4-BE49-F238E27FC236}">
                <a16:creationId xmlns:a16="http://schemas.microsoft.com/office/drawing/2014/main" id="{FF97A319-8546-43EC-959C-A9C282D679EA}"/>
              </a:ext>
            </a:extLst>
          </p:cNvPr>
          <p:cNvPicPr>
            <a:picLocks noChangeAspect="1"/>
          </p:cNvPicPr>
          <p:nvPr/>
        </p:nvPicPr>
        <p:blipFill rotWithShape="1">
          <a:blip r:embed="rId2"/>
          <a:srcRect t="14779" r="1" b="17106"/>
          <a:stretch/>
        </p:blipFill>
        <p:spPr>
          <a:xfrm>
            <a:off x="0" y="0"/>
            <a:ext cx="12192000" cy="6871989"/>
          </a:xfrm>
          <a:prstGeom prst="rect">
            <a:avLst/>
          </a:prstGeom>
        </p:spPr>
      </p:pic>
      <p:pic>
        <p:nvPicPr>
          <p:cNvPr id="6" name="Afbeelding 3">
            <a:extLst>
              <a:ext uri="{FF2B5EF4-FFF2-40B4-BE49-F238E27FC236}">
                <a16:creationId xmlns:a16="http://schemas.microsoft.com/office/drawing/2014/main" id="{2DF23DD1-54E9-4A71-8083-1C7642C24E36}"/>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84343"/>
            <a:ext cx="1861361" cy="1861361"/>
          </a:xfrm>
          <a:prstGeom prst="rect">
            <a:avLst/>
          </a:prstGeom>
        </p:spPr>
      </p:pic>
      <p:sp>
        <p:nvSpPr>
          <p:cNvPr id="7" name="Rectangle 6">
            <a:extLst>
              <a:ext uri="{FF2B5EF4-FFF2-40B4-BE49-F238E27FC236}">
                <a16:creationId xmlns:a16="http://schemas.microsoft.com/office/drawing/2014/main" id="{8CC72E77-A3EE-484B-95B0-5BC350347DC0}"/>
              </a:ext>
            </a:extLst>
          </p:cNvPr>
          <p:cNvSpPr/>
          <p:nvPr/>
        </p:nvSpPr>
        <p:spPr>
          <a:xfrm>
            <a:off x="220005" y="4056382"/>
            <a:ext cx="1416289" cy="77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8">
            <a:extLst>
              <a:ext uri="{FF2B5EF4-FFF2-40B4-BE49-F238E27FC236}">
                <a16:creationId xmlns:a16="http://schemas.microsoft.com/office/drawing/2014/main" id="{2A2A78A3-CC69-436A-BFBF-09D977F7AA4D}"/>
              </a:ext>
            </a:extLst>
          </p:cNvPr>
          <p:cNvPicPr>
            <a:picLocks noChangeAspect="1"/>
          </p:cNvPicPr>
          <p:nvPr/>
        </p:nvPicPr>
        <p:blipFill>
          <a:blip r:embed="rId4"/>
          <a:stretch>
            <a:fillRect/>
          </a:stretch>
        </p:blipFill>
        <p:spPr>
          <a:xfrm>
            <a:off x="359822" y="4231243"/>
            <a:ext cx="1175117" cy="457636"/>
          </a:xfrm>
          <a:prstGeom prst="rect">
            <a:avLst/>
          </a:prstGeom>
        </p:spPr>
      </p:pic>
      <p:sp>
        <p:nvSpPr>
          <p:cNvPr id="11" name="Tekstvak 4">
            <a:extLst>
              <a:ext uri="{FF2B5EF4-FFF2-40B4-BE49-F238E27FC236}">
                <a16:creationId xmlns:a16="http://schemas.microsoft.com/office/drawing/2014/main" id="{8B6073EE-7452-4227-B88A-195E6CBC49C6}"/>
              </a:ext>
            </a:extLst>
          </p:cNvPr>
          <p:cNvSpPr txBox="1"/>
          <p:nvPr/>
        </p:nvSpPr>
        <p:spPr>
          <a:xfrm>
            <a:off x="7455877" y="272716"/>
            <a:ext cx="4399239" cy="1231106"/>
          </a:xfrm>
          <a:prstGeom prst="rect">
            <a:avLst/>
          </a:prstGeom>
          <a:solidFill>
            <a:schemeClr val="bg1">
              <a:alpha val="80000"/>
            </a:schemeClr>
          </a:solidFill>
          <a:ln>
            <a:noFill/>
          </a:ln>
        </p:spPr>
        <p:txBody>
          <a:bodyPr wrap="square" rtlCol="0">
            <a:spAutoFit/>
          </a:bodyPr>
          <a:lstStyle/>
          <a:p>
            <a:pPr algn="just"/>
            <a:r>
              <a:rPr lang="nl-NL" b="1" dirty="0">
                <a:latin typeface="Corbel" charset="0"/>
                <a:ea typeface="Corbel" charset="0"/>
                <a:cs typeface="Corbel" charset="0"/>
              </a:rPr>
              <a:t/>
            </a:r>
            <a:br>
              <a:rPr lang="nl-NL" b="1" dirty="0">
                <a:latin typeface="Corbel" charset="0"/>
                <a:ea typeface="Corbel" charset="0"/>
                <a:cs typeface="Corbel" charset="0"/>
              </a:rPr>
            </a:br>
            <a:r>
              <a:rPr lang="nl-NL" sz="2800" b="1" dirty="0">
                <a:latin typeface="Corbel" charset="0"/>
                <a:ea typeface="Corbel" charset="0"/>
                <a:cs typeface="Corbel" charset="0"/>
              </a:rPr>
              <a:t>ICE-CUBE</a:t>
            </a:r>
          </a:p>
          <a:p>
            <a:pPr algn="just"/>
            <a:r>
              <a:rPr lang="nl-NL" sz="2800" dirty="0">
                <a:latin typeface="Corbel" charset="0"/>
                <a:ea typeface="Corbel" charset="0"/>
                <a:cs typeface="Corbel" charset="0"/>
              </a:rPr>
              <a:t>Ook voor ondernemers!  JIJ?</a:t>
            </a:r>
          </a:p>
        </p:txBody>
      </p:sp>
    </p:spTree>
    <p:extLst>
      <p:ext uri="{BB962C8B-B14F-4D97-AF65-F5344CB8AC3E}">
        <p14:creationId xmlns:p14="http://schemas.microsoft.com/office/powerpoint/2010/main" val="22437020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13C0973EE3C94AB2C325C1E1CF2CB4" ma:contentTypeVersion="6" ma:contentTypeDescription="Een nieuw document maken." ma:contentTypeScope="" ma:versionID="b239b37871a1137fa330b3e689707c29">
  <xsd:schema xmlns:xsd="http://www.w3.org/2001/XMLSchema" xmlns:xs="http://www.w3.org/2001/XMLSchema" xmlns:p="http://schemas.microsoft.com/office/2006/metadata/properties" xmlns:ns2="ace18e08-903e-407f-a64b-184cd5d8fad6" xmlns:ns3="d4b88cda-3e1f-4732-a94a-7de65677ff10" targetNamespace="http://schemas.microsoft.com/office/2006/metadata/properties" ma:root="true" ma:fieldsID="7eace6c76cfe64f4af2afedec4352349" ns2:_="" ns3:_="">
    <xsd:import namespace="ace18e08-903e-407f-a64b-184cd5d8fad6"/>
    <xsd:import namespace="d4b88cda-3e1f-4732-a94a-7de65677ff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e18e08-903e-407f-a64b-184cd5d8f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b88cda-3e1f-4732-a94a-7de65677ff1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0785A8-6E6E-474B-877B-38A5DCCB1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e18e08-903e-407f-a64b-184cd5d8fad6"/>
    <ds:schemaRef ds:uri="d4b88cda-3e1f-4732-a94a-7de65677f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EC555D-DE92-4DB0-A657-C9457F7CB161}">
  <ds:schemaRefs>
    <ds:schemaRef ds:uri="http://purl.org/dc/terms/"/>
    <ds:schemaRef ds:uri="http://schemas.openxmlformats.org/package/2006/metadata/core-properties"/>
    <ds:schemaRef ds:uri="ace18e08-903e-407f-a64b-184cd5d8fad6"/>
    <ds:schemaRef ds:uri="d4b88cda-3e1f-4732-a94a-7de65677ff10"/>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18FB775-C842-4125-9E75-1A6D931741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31598</TotalTime>
  <Words>462</Words>
  <Application>Microsoft Office PowerPoint</Application>
  <PresentationFormat>Breedbeeld</PresentationFormat>
  <Paragraphs>194</Paragraphs>
  <Slides>45</Slides>
  <Notes>13</Notes>
  <HiddenSlides>0</HiddenSlides>
  <MMClips>1</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45</vt:i4>
      </vt:variant>
    </vt:vector>
  </HeadingPairs>
  <TitlesOfParts>
    <vt:vector size="55" baseType="lpstr">
      <vt:lpstr>Arial</vt:lpstr>
      <vt:lpstr>Arial Narrow</vt:lpstr>
      <vt:lpstr>Calibri</vt:lpstr>
      <vt:lpstr>Calibri Light</vt:lpstr>
      <vt:lpstr>Corbel</vt:lpstr>
      <vt:lpstr>Impact</vt:lpstr>
      <vt:lpstr>Times New Roman</vt:lpstr>
      <vt:lpstr>Wingdings</vt:lpstr>
      <vt:lpstr>Office-thema</vt:lpstr>
      <vt:lpstr>NewsPrint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Communiceren vanuit je bedrijf</vt:lpstr>
      <vt:lpstr>PowerPoint-presentatie</vt:lpstr>
      <vt:lpstr>PowerPoint-presentatie</vt:lpstr>
      <vt:lpstr>PowerPoint-presentatie</vt:lpstr>
      <vt:lpstr>Check je gegevens!    Bekijk mail online           Nieuwe website vekabo.nl: jouw actie is nodig!  Nog maar even en onze nieuwe website gaat live. Maar voor het zo ver is hebben we jouw hulp nodig! Controleer vanaf 2 mei je nieuwe persoonlijke pagina, vul informatie aan en vooral: laad nieuwe foto's in! In deze mail lees je wat we van jou vragen &amp; vind je de planning.  ACTIE &amp; PLANNING NIEUW VEKABO.NL  29 april Je kunt je gegevens op je huidige persoonlijke pagina tot 29 april 12.00 uur wijzigen.  Vekabo-mail 2 mei Alle Vekabo-leden ontvangen op 2 mei per mail een resetlink die toegang geeft tot je nieuwe persoonlijke pagina op de nieuwe vekabo.nl. Ook vind je een downloadlink naar de vekabo.nl-handleiding. Gebruik de handleiding als je je nieuwe pagina wilt benaderen en bewerken.  Ingelogd? Naast je persoonlijke pagina kun je ook 'andere zaken' van de nieuwe site zien. Kijk gerust. Weet dat we nog aan het werk zijn en er nog van alles verandert. Je kunt alleen in je eigen omgeving zaken wijzigen.  2 t/m 14 mei: bewerk je persoonlijke pagina Je kunt je persoonlijke pagina van 2 t/m 14 mei aanvullen in de nieuwe omgeving. Vanaf 14 mei moet je pagina compleet zijn. De tekst van je huidige pagina wordt automatisch overgezet. Je foto's niet. De beeldkwaliteit op de nieuwe site is beduidend hoger.  Belangrijk: nieuwe foto's uploaden Daarom vragen we je uitdrukkelijk om foto's van een groter formaat te uploaden op je persoonlijke pagina. Het formaat van de foto's is minimaal 1920 x 570 pixels en maximaal 5 mb groot. Het systeem wijst je hoe je foto's laadt en evt. het formaat wijzigt. Plaats je geen foto's? Dan wordt standaardbeeld op je pagina geplaatst.  15 mei Vekabo.nl interne soft launch De website gaat 'soft' live op 15 mei. Wat betekent dit? We willen de nieuwe site op 15 mei technisch compleet maken en voorzien van alle informatie. Ook de jouwe dus.  Consumenten merken niets van deze (interne) soft launch. De oude site blijft live totdat we helemaal klaar zijn voor de live-gang van onze nieuwe vekabo.nl. Consumenten kunnen dus gewoon jouw (oude) persoonlijke pagina blijven bezoeken.  8 juni: officiële lancering vekabo.nl! Op 8 juni is het zo ver: dan lanceren we onze nieuwe site tijdens de bijeenkomst in Pleasure World. De uitnodiging voor deze bijeenkomst heb je als het goed is ontvangen. Je bent van harte welkom!        Hulp nodig? Gelukkig staat het werkgroep Vekabo.nl-team paraat om je te helpen met vragen bij het aanpassen van je persoonlijke pagina op de nieuwe site. Zij zijn inmiddels zeer ervaren met de site en helpen je graag.  Contactgegevens Vekabo.nl-team    Ingrid de Sain Simone Bogaard  Anita Oosting  Petra Kors  Marianne Hoekstra (alleen tussen 9.00-12.00 uur). Gerda Toussain     06-36 07 94 96  06-81 25 23 86 06-10 08 02 44 06-55 85 87 31 030-666 33 72   06-20 91 77 14     dijk151@planet.nl info@minicamping-boogaard.nl anitaoosting@vekabo.nl peetkors@gmail.com info@boerpiet.nl  achterdiep@planet.nl             Fotopakket - vertaalpakket - stylingpakket Nog maar even en je vindt de verschillende pakketten in de ledenwebshop. Je leest hierover meer in de volgende nieuwsbrief.        Verwachtingen Als de nieuwe site (echt) live gaat, kunnen er in het begin 'kinderziekten' optreden. Dit is volstrekt normaal bij een complexe website als deze. Natuurlijk staat ons technische team klaar om mogelijke problemen zo snel mogelijk op te lossen!         Vragen? Wil je meer weten? Stel je vraag gerust. Mail Annemieke Voeten. Voor vragen over hulp bij het aanvullen van je persoonlijke pagina verwijzen we graag naar de werkgroep (zie bovenstaand).             </vt:lpstr>
      <vt:lpstr>Check je gegevens!    Bekijk mail online           Nieuwe website vekabo.nl: jouw actie is nodig!  Nog maar even en onze nieuwe website gaat live. Maar voor het zo ver is hebben we jouw hulp nodig! Controleer vanaf 2 mei je nieuwe persoonlijke pagina, vul informatie aan en vooral: laad nieuwe foto's in! In deze mail lees je wat we van jou vragen &amp; vind je de planning.  ACTIE &amp; PLANNING NIEUW VEKABO.NL  29 april Je kunt je gegevens op je huidige persoonlijke pagina tot 29 april 12.00 uur wijzigen.  Vekabo-mail 2 mei Alle Vekabo-leden ontvangen op 2 mei per mail een resetlink die toegang geeft tot je nieuwe persoonlijke pagina op de nieuwe vekabo.nl. Ook vind je een downloadlink naar de vekabo.nl-handleiding. Gebruik de handleiding als je je nieuwe pagina wilt benaderen en bewerken.  Ingelogd? Naast je persoonlijke pagina kun je ook 'andere zaken' van de nieuwe site zien. Kijk gerust. Weet dat we nog aan het werk zijn en er nog van alles verandert. Je kunt alleen in je eigen omgeving zaken wijzigen.  2 t/m 14 mei: bewerk je persoonlijke pagina Je kunt je persoonlijke pagina van 2 t/m 14 mei aanvullen in de nieuwe omgeving. Vanaf 14 mei moet je pagina compleet zijn. De tekst van je huidige pagina wordt automatisch overgezet. Je foto's niet. De beeldkwaliteit op de nieuwe site is beduidend hoger.  Belangrijk: nieuwe foto's uploaden Daarom vragen we je uitdrukkelijk om foto's van een groter formaat te uploaden op je persoonlijke pagina. Het formaat van de foto's is minimaal 1920 x 570 pixels en maximaal 5 mb groot. Het systeem wijst je hoe je foto's laadt en evt. het formaat wijzigt. Plaats je geen foto's? Dan wordt standaardbeeld op je pagina geplaatst.  15 mei Vekabo.nl interne soft launch De website gaat 'soft' live op 15 mei. Wat betekent dit? We willen de nieuwe site op 15 mei technisch compleet maken en voorzien van alle informatie. Ook de jouwe dus.  Consumenten merken niets van deze (interne) soft launch. De oude site blijft live totdat we helemaal klaar zijn voor de live-gang van onze nieuwe vekabo.nl. Consumenten kunnen dus gewoon jouw (oude) persoonlijke pagina blijven bezoeken.  8 juni: officiële lancering vekabo.nl! Op 8 juni is het zo ver: dan lanceren we onze nieuwe site tijdens de bijeenkomst in Pleasure World. De uitnodiging voor deze bijeenkomst heb je als het goed is ontvangen. Je bent van harte welkom!        Hulp nodig? Gelukkig staat het werkgroep Vekabo.nl-team paraat om je te helpen met vragen bij het aanpassen van je persoonlijke pagina op de nieuwe site. Zij zijn inmiddels zeer ervaren met de site en helpen je graag.  Contactgegevens Vekabo.nl-team    Ingrid de Sain Simone Bogaard  Anita Oosting  Petra Kors  Marianne Hoekstra (alleen tussen 9.00-12.00 uur). Gerda Toussain     06-36 07 94 96  06-81 25 23 86 06-10 08 02 44 06-55 85 87 31 030-666 33 72   06-20 91 77 14     dijk151@planet.nl info@minicamping-boogaard.nl anitaoosting@vekabo.nl peetkors@gmail.com info@boerpiet.nl  achterdiep@planet.nl             Fotopakket - vertaalpakket - stylingpakket Nog maar even en je vindt de verschillende pakketten in de ledenwebshop. Je leest hierover meer in de volgende nieuwsbrief.        Verwachtingen Als de nieuwe site (echt) live gaat, kunnen er in het begin 'kinderziekten' optreden. Dit is volstrekt normaal bij een complexe website als deze. Natuurlijk staat ons technische team klaar om mogelijke problemen zo snel mogelijk op te lossen!         Vragen? Wil je meer weten? Stel je vraag gerust. Mail Annemieke Voeten. Voor vragen over hulp bij het aanvullen van je persoonlijke pagina verwijzen we graag naar de werkgroep (zie bovenstaand).             </vt:lpstr>
      <vt:lpstr>Communicatie</vt:lpstr>
      <vt:lpstr>Communicatie omgeving</vt:lpstr>
      <vt:lpstr>Communicatie markt</vt:lpstr>
      <vt:lpstr>Communicatie markt</vt:lpstr>
      <vt:lpstr>Communicatie klanten</vt:lpstr>
      <vt:lpstr>PowerPoint-presentatie</vt:lpstr>
      <vt:lpstr>Communicatie klanten</vt:lpstr>
      <vt:lpstr>Communicatie klanten</vt:lpstr>
      <vt:lpstr>Communicatie klanten</vt:lpstr>
      <vt:lpstr>PowerPoint-presentatie</vt:lpstr>
      <vt:lpstr>leefstijlen</vt:lpstr>
      <vt:lpstr>leefstijlen</vt:lpstr>
      <vt:lpstr>leefstijlen</vt:lpstr>
      <vt:lpstr>Product:</vt:lpstr>
      <vt:lpstr>Bedreigingen</vt:lpstr>
      <vt:lpstr>Bedreigingen</vt:lpstr>
      <vt:lpstr>SWOT analyse</vt:lpstr>
      <vt:lpstr>Start onderneming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Gebruiker</dc:creator>
  <cp:lastModifiedBy>VAN SELM Laura</cp:lastModifiedBy>
  <cp:revision>19</cp:revision>
  <dcterms:modified xsi:type="dcterms:W3CDTF">2019-01-30T11:53:21Z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0x010100C013C0973EE3C94AB2C325C1E1CF2CB4</vt:lpwstr>
  </property>
</Properties>
</file>